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32"/>
  </p:notesMasterIdLst>
  <p:handoutMasterIdLst>
    <p:handoutMasterId r:id="rId33"/>
  </p:handoutMasterIdLst>
  <p:sldIdLst>
    <p:sldId id="700" r:id="rId2"/>
    <p:sldId id="701" r:id="rId3"/>
    <p:sldId id="709" r:id="rId4"/>
    <p:sldId id="723" r:id="rId5"/>
    <p:sldId id="710" r:id="rId6"/>
    <p:sldId id="718" r:id="rId7"/>
    <p:sldId id="711" r:id="rId8"/>
    <p:sldId id="704" r:id="rId9"/>
    <p:sldId id="719" r:id="rId10"/>
    <p:sldId id="714" r:id="rId11"/>
    <p:sldId id="705" r:id="rId12"/>
    <p:sldId id="720" r:id="rId13"/>
    <p:sldId id="707" r:id="rId14"/>
    <p:sldId id="722" r:id="rId15"/>
    <p:sldId id="703" r:id="rId16"/>
    <p:sldId id="617" r:id="rId17"/>
    <p:sldId id="625" r:id="rId18"/>
    <p:sldId id="618" r:id="rId19"/>
    <p:sldId id="619" r:id="rId20"/>
    <p:sldId id="725" r:id="rId21"/>
    <p:sldId id="695" r:id="rId22"/>
    <p:sldId id="724" r:id="rId23"/>
    <p:sldId id="697" r:id="rId24"/>
    <p:sldId id="685" r:id="rId25"/>
    <p:sldId id="686" r:id="rId26"/>
    <p:sldId id="694" r:id="rId27"/>
    <p:sldId id="699" r:id="rId28"/>
    <p:sldId id="698" r:id="rId29"/>
    <p:sldId id="691" r:id="rId30"/>
    <p:sldId id="716" r:id="rId3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709E"/>
    <a:srgbClr val="333333"/>
    <a:srgbClr val="000066"/>
    <a:srgbClr val="FFFF00"/>
    <a:srgbClr val="003399"/>
    <a:srgbClr val="336699"/>
    <a:srgbClr val="008080"/>
    <a:srgbClr val="00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85680" autoAdjust="0"/>
  </p:normalViewPr>
  <p:slideViewPr>
    <p:cSldViewPr>
      <p:cViewPr varScale="1">
        <p:scale>
          <a:sx n="62" d="100"/>
          <a:sy n="62" d="100"/>
        </p:scale>
        <p:origin x="-158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904" y="-108"/>
      </p:cViewPr>
      <p:guideLst>
        <p:guide orient="horz" pos="2932"/>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3" name="Rectangle 5"/>
          <p:cNvSpPr>
            <a:spLocks noGrp="1" noChangeArrowheads="1"/>
          </p:cNvSpPr>
          <p:nvPr>
            <p:ph type="sldNum" sz="quarter" idx="3"/>
          </p:nvPr>
        </p:nvSpPr>
        <p:spPr bwMode="auto">
          <a:xfrm>
            <a:off x="3978952" y="8843333"/>
            <a:ext cx="3044154" cy="465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90" tIns="47095" rIns="94190" bIns="47095" numCol="1" anchor="b" anchorCtr="0" compatLnSpc="1">
            <a:prstTxWarp prst="textNoShape">
              <a:avLst/>
            </a:prstTxWarp>
          </a:bodyPr>
          <a:lstStyle>
            <a:lvl1pPr algn="r" defTabSz="941993" eaLnBrk="0" hangingPunct="0">
              <a:defRPr sz="1300">
                <a:latin typeface="Times New Roman" pitchFamily="18" charset="0"/>
              </a:defRPr>
            </a:lvl1pPr>
          </a:lstStyle>
          <a:p>
            <a:fld id="{ED357723-19C8-4966-ACA6-9BFC627F988F}" type="slidenum">
              <a:rPr lang="en-US"/>
              <a:pPr/>
              <a:t>‹#›</a:t>
            </a:fld>
            <a:endParaRPr lang="en-US"/>
          </a:p>
        </p:txBody>
      </p:sp>
    </p:spTree>
    <p:extLst>
      <p:ext uri="{BB962C8B-B14F-4D97-AF65-F5344CB8AC3E}">
        <p14:creationId xmlns="" xmlns:p14="http://schemas.microsoft.com/office/powerpoint/2010/main" val="20721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6" y="0"/>
            <a:ext cx="3044154" cy="465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90" tIns="47095" rIns="94190" bIns="47095" numCol="1" anchor="t" anchorCtr="0" compatLnSpc="1">
            <a:prstTxWarp prst="textNoShape">
              <a:avLst/>
            </a:prstTxWarp>
          </a:bodyPr>
          <a:lstStyle>
            <a:lvl1pPr defTabSz="941993" eaLnBrk="0" hangingPunct="0">
              <a:defRPr sz="1300">
                <a:latin typeface="Times New Roman" pitchFamily="18" charset="0"/>
              </a:defRPr>
            </a:lvl1pPr>
          </a:lstStyle>
          <a:p>
            <a:endParaRPr lang="en-US"/>
          </a:p>
        </p:txBody>
      </p:sp>
      <p:sp>
        <p:nvSpPr>
          <p:cNvPr id="15363" name="Rectangle 3"/>
          <p:cNvSpPr>
            <a:spLocks noGrp="1" noChangeArrowheads="1"/>
          </p:cNvSpPr>
          <p:nvPr>
            <p:ph type="dt" idx="1"/>
          </p:nvPr>
        </p:nvSpPr>
        <p:spPr bwMode="auto">
          <a:xfrm>
            <a:off x="3978952" y="0"/>
            <a:ext cx="3044154" cy="465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90" tIns="47095" rIns="94190" bIns="47095" numCol="1" anchor="t" anchorCtr="0" compatLnSpc="1">
            <a:prstTxWarp prst="textNoShape">
              <a:avLst/>
            </a:prstTxWarp>
          </a:bodyPr>
          <a:lstStyle>
            <a:lvl1pPr algn="r" defTabSz="941993" eaLnBrk="0" hangingPunct="0">
              <a:defRPr sz="1300">
                <a:latin typeface="Times New Roman" pitchFamily="18" charset="0"/>
              </a:defRPr>
            </a:lvl1pPr>
          </a:lstStyle>
          <a:p>
            <a:endParaRPr lang="en-US"/>
          </a:p>
        </p:txBody>
      </p:sp>
      <p:sp>
        <p:nvSpPr>
          <p:cNvPr id="15364" name="Rectangle 4"/>
          <p:cNvSpPr>
            <a:spLocks noGrp="1" noRot="1" noChangeAspect="1" noChangeArrowheads="1" noTextEdit="1"/>
          </p:cNvSpPr>
          <p:nvPr>
            <p:ph type="sldImg" idx="2"/>
          </p:nvPr>
        </p:nvSpPr>
        <p:spPr bwMode="auto">
          <a:xfrm>
            <a:off x="1185863" y="696913"/>
            <a:ext cx="4652962" cy="3490912"/>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5365" name="Rectangle 5"/>
          <p:cNvSpPr>
            <a:spLocks noGrp="1" noChangeArrowheads="1"/>
          </p:cNvSpPr>
          <p:nvPr>
            <p:ph type="body" sz="quarter" idx="3"/>
          </p:nvPr>
        </p:nvSpPr>
        <p:spPr bwMode="auto">
          <a:xfrm>
            <a:off x="936414" y="4422464"/>
            <a:ext cx="5150273" cy="41887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90" tIns="47095" rIns="94190" bIns="470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6" y="8843333"/>
            <a:ext cx="3044154" cy="465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90" tIns="47095" rIns="94190" bIns="47095" numCol="1" anchor="b" anchorCtr="0" compatLnSpc="1">
            <a:prstTxWarp prst="textNoShape">
              <a:avLst/>
            </a:prstTxWarp>
          </a:bodyPr>
          <a:lstStyle>
            <a:lvl1pPr defTabSz="941993" eaLnBrk="0" hangingPunct="0">
              <a:defRPr sz="1300">
                <a:latin typeface="Times New Roman" pitchFamily="18" charset="0"/>
              </a:defRPr>
            </a:lvl1pPr>
          </a:lstStyle>
          <a:p>
            <a:endParaRPr lang="en-US"/>
          </a:p>
        </p:txBody>
      </p:sp>
      <p:sp>
        <p:nvSpPr>
          <p:cNvPr id="15367" name="Rectangle 7"/>
          <p:cNvSpPr>
            <a:spLocks noGrp="1" noChangeArrowheads="1"/>
          </p:cNvSpPr>
          <p:nvPr>
            <p:ph type="sldNum" sz="quarter" idx="5"/>
          </p:nvPr>
        </p:nvSpPr>
        <p:spPr bwMode="auto">
          <a:xfrm>
            <a:off x="3978952" y="8843333"/>
            <a:ext cx="3044154" cy="465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90" tIns="47095" rIns="94190" bIns="47095" numCol="1" anchor="b" anchorCtr="0" compatLnSpc="1">
            <a:prstTxWarp prst="textNoShape">
              <a:avLst/>
            </a:prstTxWarp>
          </a:bodyPr>
          <a:lstStyle>
            <a:lvl1pPr algn="r" defTabSz="941993" eaLnBrk="0" hangingPunct="0">
              <a:defRPr sz="1300">
                <a:latin typeface="Times New Roman" pitchFamily="18" charset="0"/>
              </a:defRPr>
            </a:lvl1pPr>
          </a:lstStyle>
          <a:p>
            <a:fld id="{5EDFB305-5105-4BDC-9A32-2835E0517B5B}" type="slidenum">
              <a:rPr lang="en-US"/>
              <a:pPr/>
              <a:t>‹#›</a:t>
            </a:fld>
            <a:endParaRPr lang="en-US"/>
          </a:p>
        </p:txBody>
      </p:sp>
    </p:spTree>
    <p:extLst>
      <p:ext uri="{BB962C8B-B14F-4D97-AF65-F5344CB8AC3E}">
        <p14:creationId xmlns="" xmlns:p14="http://schemas.microsoft.com/office/powerpoint/2010/main" val="12792607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6D5B64E-DFDC-4982-92F9-422689292003}" type="slidenum">
              <a:rPr lang="en-US"/>
              <a:pPr/>
              <a:t>1</a:t>
            </a:fld>
            <a:endParaRPr lang="en-US" dirty="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baseline="0" dirty="0" smtClean="0"/>
          </a:p>
          <a:p>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p:spPr>
        <p:txBody>
          <a:bodyPr/>
          <a:lstStyle/>
          <a:p>
            <a:pPr eaLnBrk="1" hangingPunct="1"/>
            <a:endParaRPr lang="en-US" smtClean="0"/>
          </a:p>
        </p:txBody>
      </p:sp>
      <p:sp>
        <p:nvSpPr>
          <p:cNvPr id="57347" name="Slide Number Placeholder 3"/>
          <p:cNvSpPr>
            <a:spLocks noGrp="1"/>
          </p:cNvSpPr>
          <p:nvPr>
            <p:ph type="sldNum" sz="quarter" idx="5"/>
          </p:nvPr>
        </p:nvSpPr>
        <p:spPr>
          <a:noFill/>
          <a:ln>
            <a:miter lim="800000"/>
            <a:headEnd/>
            <a:tailEnd/>
          </a:ln>
        </p:spPr>
        <p:txBody>
          <a:bodyPr/>
          <a:lstStyle/>
          <a:p>
            <a:fld id="{C7256F04-B31E-4FC7-A66B-FFC04A335A61}"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p:spPr>
        <p:txBody>
          <a:bodyPr/>
          <a:lstStyle/>
          <a:p>
            <a:pPr eaLnBrk="1" hangingPunct="1"/>
            <a:endParaRPr lang="en-US" smtClean="0"/>
          </a:p>
        </p:txBody>
      </p:sp>
      <p:sp>
        <p:nvSpPr>
          <p:cNvPr id="57347" name="Slide Number Placeholder 3"/>
          <p:cNvSpPr>
            <a:spLocks noGrp="1"/>
          </p:cNvSpPr>
          <p:nvPr>
            <p:ph type="sldNum" sz="quarter" idx="5"/>
          </p:nvPr>
        </p:nvSpPr>
        <p:spPr>
          <a:noFill/>
          <a:ln>
            <a:miter lim="800000"/>
            <a:headEnd/>
            <a:tailEnd/>
          </a:ln>
        </p:spPr>
        <p:txBody>
          <a:bodyPr/>
          <a:lstStyle/>
          <a:p>
            <a:fld id="{C7256F04-B31E-4FC7-A66B-FFC04A335A61}"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15</a:t>
            </a:fld>
            <a:endParaRPr lang="en-US" dirty="0"/>
          </a:p>
        </p:txBody>
      </p:sp>
    </p:spTree>
    <p:extLst>
      <p:ext uri="{BB962C8B-B14F-4D97-AF65-F5344CB8AC3E}">
        <p14:creationId xmlns="" xmlns:p14="http://schemas.microsoft.com/office/powerpoint/2010/main" val="2691611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16</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17</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18</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19</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20</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p:spPr>
        <p:txBody>
          <a:bodyPr/>
          <a:lstStyle/>
          <a:p>
            <a:pPr eaLnBrk="1" hangingPunct="1"/>
            <a:endParaRPr lang="en-US" smtClean="0"/>
          </a:p>
        </p:txBody>
      </p:sp>
      <p:sp>
        <p:nvSpPr>
          <p:cNvPr id="46083" name="Slide Number Placeholder 3"/>
          <p:cNvSpPr>
            <a:spLocks noGrp="1"/>
          </p:cNvSpPr>
          <p:nvPr>
            <p:ph type="sldNum" sz="quarter" idx="5"/>
          </p:nvPr>
        </p:nvSpPr>
        <p:spPr>
          <a:noFill/>
          <a:ln>
            <a:miter lim="800000"/>
            <a:headEnd/>
            <a:tailEnd/>
          </a:ln>
        </p:spPr>
        <p:txBody>
          <a:bodyPr/>
          <a:lstStyle/>
          <a:p>
            <a:fld id="{43D747B4-D658-429D-B019-CB84DCA1C0BD}"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2</a:t>
            </a:fld>
            <a:endParaRPr lang="en-US" dirty="0"/>
          </a:p>
        </p:txBody>
      </p:sp>
    </p:spTree>
    <p:extLst>
      <p:ext uri="{BB962C8B-B14F-4D97-AF65-F5344CB8AC3E}">
        <p14:creationId xmlns="" xmlns:p14="http://schemas.microsoft.com/office/powerpoint/2010/main" val="2691611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p:spPr>
        <p:txBody>
          <a:bodyPr/>
          <a:lstStyle/>
          <a:p>
            <a:pPr eaLnBrk="1" hangingPunct="1"/>
            <a:endParaRPr lang="en-US" smtClean="0"/>
          </a:p>
        </p:txBody>
      </p:sp>
      <p:sp>
        <p:nvSpPr>
          <p:cNvPr id="49155" name="Slide Number Placeholder 3"/>
          <p:cNvSpPr>
            <a:spLocks noGrp="1"/>
          </p:cNvSpPr>
          <p:nvPr>
            <p:ph type="sldNum" sz="quarter" idx="5"/>
          </p:nvPr>
        </p:nvSpPr>
        <p:spPr>
          <a:noFill/>
          <a:ln>
            <a:miter lim="800000"/>
            <a:headEnd/>
            <a:tailEnd/>
          </a:ln>
        </p:spPr>
        <p:txBody>
          <a:bodyPr/>
          <a:lstStyle/>
          <a:p>
            <a:fld id="{36498950-12C2-449E-8306-87C1D0275995}"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24</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27</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FB305-5105-4BDC-9A32-2835E0517B5B}" type="slidenum">
              <a:rPr lang="en-US" smtClean="0"/>
              <a:pPr/>
              <a:t>28</a:t>
            </a:fld>
            <a:endParaRPr lang="en-US" dirty="0"/>
          </a:p>
        </p:txBody>
      </p:sp>
    </p:spTree>
    <p:extLst>
      <p:ext uri="{BB962C8B-B14F-4D97-AF65-F5344CB8AC3E}">
        <p14:creationId xmlns="" xmlns:p14="http://schemas.microsoft.com/office/powerpoint/2010/main" val="1029306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FB305-5105-4BDC-9A32-2835E0517B5B}" type="slidenum">
              <a:rPr lang="en-US" smtClean="0"/>
              <a:pPr/>
              <a:t>29</a:t>
            </a:fld>
            <a:endParaRPr lang="en-US"/>
          </a:p>
        </p:txBody>
      </p:sp>
    </p:spTree>
    <p:extLst>
      <p:ext uri="{BB962C8B-B14F-4D97-AF65-F5344CB8AC3E}">
        <p14:creationId xmlns="" xmlns:p14="http://schemas.microsoft.com/office/powerpoint/2010/main" val="1029306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FB305-5105-4BDC-9A32-2835E0517B5B}" type="slidenum">
              <a:rPr lang="en-US" smtClean="0"/>
              <a:pPr/>
              <a:t>30</a:t>
            </a:fld>
            <a:endParaRPr lang="en-US"/>
          </a:p>
        </p:txBody>
      </p:sp>
    </p:spTree>
    <p:extLst>
      <p:ext uri="{BB962C8B-B14F-4D97-AF65-F5344CB8AC3E}">
        <p14:creationId xmlns="" xmlns:p14="http://schemas.microsoft.com/office/powerpoint/2010/main" val="1029306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pPr eaLnBrk="1" hangingPunct="1"/>
            <a:endParaRPr lang="en-US" smtClean="0"/>
          </a:p>
        </p:txBody>
      </p:sp>
      <p:sp>
        <p:nvSpPr>
          <p:cNvPr id="39939" name="Slide Number Placeholder 3"/>
          <p:cNvSpPr>
            <a:spLocks noGrp="1"/>
          </p:cNvSpPr>
          <p:nvPr>
            <p:ph type="sldNum" sz="quarter" idx="5"/>
          </p:nvPr>
        </p:nvSpPr>
        <p:spPr>
          <a:noFill/>
          <a:ln>
            <a:miter lim="800000"/>
            <a:headEnd/>
            <a:tailEnd/>
          </a:ln>
        </p:spPr>
        <p:txBody>
          <a:bodyPr/>
          <a:lstStyle/>
          <a:p>
            <a:fld id="{AA704613-B0B3-496A-B17E-0FFC489D7DF2}"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9810" name="Group 2"/>
          <p:cNvGrpSpPr>
            <a:grpSpLocks/>
          </p:cNvGrpSpPr>
          <p:nvPr/>
        </p:nvGrpSpPr>
        <p:grpSpPr bwMode="auto">
          <a:xfrm>
            <a:off x="0" y="0"/>
            <a:ext cx="9144000" cy="6858000"/>
            <a:chOff x="0" y="0"/>
            <a:chExt cx="5760" cy="4320"/>
          </a:xfrm>
        </p:grpSpPr>
        <p:sp>
          <p:nvSpPr>
            <p:cNvPr id="11981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19812"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nvGrpSpPr>
            <p:cNvPr id="119813" name="Group 5"/>
            <p:cNvGrpSpPr>
              <a:grpSpLocks/>
            </p:cNvGrpSpPr>
            <p:nvPr/>
          </p:nvGrpSpPr>
          <p:grpSpPr bwMode="auto">
            <a:xfrm>
              <a:off x="0" y="672"/>
              <a:ext cx="1806" cy="1989"/>
              <a:chOff x="0" y="672"/>
              <a:chExt cx="1806" cy="1989"/>
            </a:xfrm>
          </p:grpSpPr>
          <p:sp>
            <p:nvSpPr>
              <p:cNvPr id="119814"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15"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16"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17"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18"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19"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20"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21"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22"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9823"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grpSp>
      <p:sp>
        <p:nvSpPr>
          <p:cNvPr id="119824" name="Rectangle 16"/>
          <p:cNvSpPr>
            <a:spLocks noGrp="1" noChangeArrowheads="1"/>
          </p:cNvSpPr>
          <p:nvPr>
            <p:ph type="dt" sz="half" idx="2"/>
          </p:nvPr>
        </p:nvSpPr>
        <p:spPr>
          <a:xfrm>
            <a:off x="457200" y="6248400"/>
            <a:ext cx="2133600" cy="457200"/>
          </a:xfrm>
        </p:spPr>
        <p:txBody>
          <a:bodyPr/>
          <a:lstStyle>
            <a:lvl1pPr>
              <a:defRPr/>
            </a:lvl1pPr>
          </a:lstStyle>
          <a:p>
            <a:fld id="{8C835074-6E8D-413A-AE46-39087363B435}" type="datetime1">
              <a:rPr lang="en-US" smtClean="0"/>
              <a:pPr/>
              <a:t>10/8/2014</a:t>
            </a:fld>
            <a:endParaRPr lang="en-US"/>
          </a:p>
        </p:txBody>
      </p:sp>
      <p:sp>
        <p:nvSpPr>
          <p:cNvPr id="119825" name="Rectangle 17"/>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19826" name="Rectangle 18"/>
          <p:cNvSpPr>
            <a:spLocks noGrp="1" noChangeArrowheads="1"/>
          </p:cNvSpPr>
          <p:nvPr>
            <p:ph type="sldNum" sz="quarter" idx="4"/>
          </p:nvPr>
        </p:nvSpPr>
        <p:spPr>
          <a:xfrm>
            <a:off x="6553200" y="6248400"/>
            <a:ext cx="2133600" cy="457200"/>
          </a:xfrm>
        </p:spPr>
        <p:txBody>
          <a:bodyPr/>
          <a:lstStyle>
            <a:lvl1pPr>
              <a:defRPr>
                <a:latin typeface="Arial Black" pitchFamily="34" charset="0"/>
              </a:defRPr>
            </a:lvl1pPr>
          </a:lstStyle>
          <a:p>
            <a:fld id="{3CA94C95-49F8-4EDD-B719-D79745A521D1}" type="slidenum">
              <a:rPr lang="en-US"/>
              <a:pPr/>
              <a:t>‹#›</a:t>
            </a:fld>
            <a:endParaRPr lang="en-US"/>
          </a:p>
        </p:txBody>
      </p:sp>
      <p:sp>
        <p:nvSpPr>
          <p:cNvPr id="11982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11982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4FB4871-2284-4FBE-8701-A3C064108822}"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66AAD2C7-0DD5-4C2D-9EAE-854DDA727309}" type="datetime1">
              <a:rPr lang="en-US" smtClean="0"/>
              <a:pPr/>
              <a:t>10/8/2014</a:t>
            </a:fld>
            <a:endParaRPr lang="en-US"/>
          </a:p>
        </p:txBody>
      </p:sp>
    </p:spTree>
    <p:extLst>
      <p:ext uri="{BB962C8B-B14F-4D97-AF65-F5344CB8AC3E}">
        <p14:creationId xmlns="" xmlns:p14="http://schemas.microsoft.com/office/powerpoint/2010/main" val="120275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6339D39-3A5E-434B-B8E3-4B1AE48F075C}"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B5F30D68-5338-4B53-8E0F-B227DF5F7BBE}" type="datetime1">
              <a:rPr lang="en-US" smtClean="0"/>
              <a:pPr/>
              <a:t>10/8/2014</a:t>
            </a:fld>
            <a:endParaRPr lang="en-US"/>
          </a:p>
        </p:txBody>
      </p:sp>
    </p:spTree>
    <p:extLst>
      <p:ext uri="{BB962C8B-B14F-4D97-AF65-F5344CB8AC3E}">
        <p14:creationId xmlns="" xmlns:p14="http://schemas.microsoft.com/office/powerpoint/2010/main" val="2053184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2667000" y="6248400"/>
            <a:ext cx="4191000" cy="457200"/>
          </a:xfrm>
        </p:spPr>
        <p:txBody>
          <a:bodyPr/>
          <a:lstStyle>
            <a:lvl1pPr>
              <a:defRPr/>
            </a:lvl1pPr>
          </a:lstStyle>
          <a:p>
            <a:endParaRPr lang="en-US"/>
          </a:p>
        </p:txBody>
      </p:sp>
      <p:sp>
        <p:nvSpPr>
          <p:cNvPr id="4" name="Slide Number Placeholder 3"/>
          <p:cNvSpPr>
            <a:spLocks noGrp="1"/>
          </p:cNvSpPr>
          <p:nvPr>
            <p:ph type="sldNum" sz="quarter" idx="11"/>
          </p:nvPr>
        </p:nvSpPr>
        <p:spPr>
          <a:xfrm>
            <a:off x="6934200" y="6248400"/>
            <a:ext cx="1752600" cy="457200"/>
          </a:xfrm>
        </p:spPr>
        <p:txBody>
          <a:bodyPr/>
          <a:lstStyle>
            <a:lvl1pPr>
              <a:defRPr/>
            </a:lvl1pPr>
          </a:lstStyle>
          <a:p>
            <a:fld id="{0027A3B5-B16E-4586-8794-57151B745A3C}" type="slidenum">
              <a:rPr lang="en-US"/>
              <a:pPr/>
              <a:t>‹#›</a:t>
            </a:fld>
            <a:endParaRPr lang="en-US"/>
          </a:p>
        </p:txBody>
      </p:sp>
    </p:spTree>
    <p:extLst>
      <p:ext uri="{BB962C8B-B14F-4D97-AF65-F5344CB8AC3E}">
        <p14:creationId xmlns="" xmlns:p14="http://schemas.microsoft.com/office/powerpoint/2010/main" val="86680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7F34A0E-ADA7-47E3-BF12-A9649B43C2D6}" type="slidenum">
              <a:rPr lang="en-US"/>
              <a:pPr/>
              <a:t>‹#›</a:t>
            </a:fld>
            <a:endParaRPr lang="en-US"/>
          </a:p>
        </p:txBody>
      </p:sp>
    </p:spTree>
    <p:extLst>
      <p:ext uri="{BB962C8B-B14F-4D97-AF65-F5344CB8AC3E}">
        <p14:creationId xmlns="" xmlns:p14="http://schemas.microsoft.com/office/powerpoint/2010/main" val="124719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15D72CF-54BA-4E2D-96A8-AAEEC61EBF35}"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08BD7F75-A98F-4C95-A912-7160B2123A0D}" type="datetime1">
              <a:rPr lang="en-US" smtClean="0"/>
              <a:pPr/>
              <a:t>10/8/2014</a:t>
            </a:fld>
            <a:endParaRPr lang="en-US"/>
          </a:p>
        </p:txBody>
      </p:sp>
    </p:spTree>
    <p:extLst>
      <p:ext uri="{BB962C8B-B14F-4D97-AF65-F5344CB8AC3E}">
        <p14:creationId xmlns="" xmlns:p14="http://schemas.microsoft.com/office/powerpoint/2010/main" val="230385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628074B-2C1E-45A4-AA92-7913F57D13FF}"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635B6140-A170-49C1-83F1-38170038A557}" type="datetime1">
              <a:rPr lang="en-US" smtClean="0"/>
              <a:pPr/>
              <a:t>10/8/2014</a:t>
            </a:fld>
            <a:endParaRPr lang="en-US"/>
          </a:p>
        </p:txBody>
      </p:sp>
    </p:spTree>
    <p:extLst>
      <p:ext uri="{BB962C8B-B14F-4D97-AF65-F5344CB8AC3E}">
        <p14:creationId xmlns="" xmlns:p14="http://schemas.microsoft.com/office/powerpoint/2010/main" val="36721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C05D8F87-DDFD-49C2-8087-4CF58D6C998D}"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2FAD9126-2DF9-4C6F-967D-CE64D0092D77}" type="datetime1">
              <a:rPr lang="en-US" smtClean="0"/>
              <a:pPr/>
              <a:t>10/8/2014</a:t>
            </a:fld>
            <a:endParaRPr lang="en-US"/>
          </a:p>
        </p:txBody>
      </p:sp>
    </p:spTree>
    <p:extLst>
      <p:ext uri="{BB962C8B-B14F-4D97-AF65-F5344CB8AC3E}">
        <p14:creationId xmlns="" xmlns:p14="http://schemas.microsoft.com/office/powerpoint/2010/main" val="1492685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3ED94424-EDC4-42BD-890C-33ACFD24EA03}"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15AADF13-841D-439E-B5B1-B765FB414D12}" type="datetime1">
              <a:rPr lang="en-US" smtClean="0"/>
              <a:pPr/>
              <a:t>10/8/2014</a:t>
            </a:fld>
            <a:endParaRPr lang="en-US"/>
          </a:p>
        </p:txBody>
      </p:sp>
    </p:spTree>
    <p:extLst>
      <p:ext uri="{BB962C8B-B14F-4D97-AF65-F5344CB8AC3E}">
        <p14:creationId xmlns="" xmlns:p14="http://schemas.microsoft.com/office/powerpoint/2010/main" val="168591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D7F09A9A-2AFD-4466-8B4F-4D1788D0B3B4}"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F4BF1B28-66E4-466F-9F62-8FDD0BEC9572}" type="datetime1">
              <a:rPr lang="en-US" smtClean="0"/>
              <a:pPr/>
              <a:t>10/8/2014</a:t>
            </a:fld>
            <a:endParaRPr lang="en-US"/>
          </a:p>
        </p:txBody>
      </p:sp>
    </p:spTree>
    <p:extLst>
      <p:ext uri="{BB962C8B-B14F-4D97-AF65-F5344CB8AC3E}">
        <p14:creationId xmlns="" xmlns:p14="http://schemas.microsoft.com/office/powerpoint/2010/main" val="252094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2FBD58E-337C-48FF-9E31-346DB09F8E8C}"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DFC0230A-A67A-457E-A794-FC5B5BE5DB4F}" type="datetime1">
              <a:rPr lang="en-US" smtClean="0"/>
              <a:pPr/>
              <a:t>10/8/2014</a:t>
            </a:fld>
            <a:endParaRPr lang="en-US"/>
          </a:p>
        </p:txBody>
      </p:sp>
    </p:spTree>
    <p:extLst>
      <p:ext uri="{BB962C8B-B14F-4D97-AF65-F5344CB8AC3E}">
        <p14:creationId xmlns="" xmlns:p14="http://schemas.microsoft.com/office/powerpoint/2010/main" val="230828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ED369AC-F9E0-4821-8FEF-5A1967755B2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DA25E4F2-9D74-4385-AD61-882C59D9B761}" type="datetime1">
              <a:rPr lang="en-US" smtClean="0"/>
              <a:pPr/>
              <a:t>10/8/2014</a:t>
            </a:fld>
            <a:endParaRPr lang="en-US"/>
          </a:p>
        </p:txBody>
      </p:sp>
    </p:spTree>
    <p:extLst>
      <p:ext uri="{BB962C8B-B14F-4D97-AF65-F5344CB8AC3E}">
        <p14:creationId xmlns="" xmlns:p14="http://schemas.microsoft.com/office/powerpoint/2010/main" val="223468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ftr" sz="quarter" idx="3"/>
          </p:nvPr>
        </p:nvSpPr>
        <p:spPr bwMode="auto">
          <a:xfrm>
            <a:off x="2667000" y="6248400"/>
            <a:ext cx="4191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118787" name="Rectangle 3"/>
          <p:cNvSpPr>
            <a:spLocks noGrp="1" noChangeArrowheads="1"/>
          </p:cNvSpPr>
          <p:nvPr>
            <p:ph type="sldNum" sz="quarter" idx="4"/>
          </p:nvPr>
        </p:nvSpPr>
        <p:spPr bwMode="auto">
          <a:xfrm>
            <a:off x="6934200" y="6248400"/>
            <a:ext cx="1752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59177D8-3688-4EE0-8BA7-F3A14541E5DE}" type="slidenum">
              <a:rPr lang="en-US"/>
              <a:pPr/>
              <a:t>‹#›</a:t>
            </a:fld>
            <a:endParaRPr lang="en-US"/>
          </a:p>
        </p:txBody>
      </p:sp>
      <p:grpSp>
        <p:nvGrpSpPr>
          <p:cNvPr id="118788" name="Group 4"/>
          <p:cNvGrpSpPr>
            <a:grpSpLocks/>
          </p:cNvGrpSpPr>
          <p:nvPr/>
        </p:nvGrpSpPr>
        <p:grpSpPr bwMode="auto">
          <a:xfrm>
            <a:off x="0" y="0"/>
            <a:ext cx="9144000" cy="546100"/>
            <a:chOff x="0" y="0"/>
            <a:chExt cx="5760" cy="344"/>
          </a:xfrm>
        </p:grpSpPr>
        <p:sp>
          <p:nvSpPr>
            <p:cNvPr id="11878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1879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8791"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18792"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18793"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18794"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18795"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8796"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18797"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18798"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880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7CA9ACDA-AC53-4AE0-9DC7-7E1BC4C55DDB}" type="datetime1">
              <a:rPr lang="en-US" smtClean="0"/>
              <a:pPr/>
              <a:t>10/8/2014</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sldNum="0" hdr="0" ftr="0" dt="0"/>
  <p:txStyles>
    <p:titleStyle>
      <a:lvl1pPr algn="ctr" rtl="0" eaLnBrk="1" fontAlgn="base" hangingPunct="1">
        <a:spcBef>
          <a:spcPct val="0"/>
        </a:spcBef>
        <a:spcAft>
          <a:spcPct val="0"/>
        </a:spcAft>
        <a:defRPr sz="4400">
          <a:solidFill>
            <a:schemeClr val="hlink"/>
          </a:solidFill>
          <a:latin typeface="+mj-lt"/>
          <a:ea typeface="+mj-ea"/>
          <a:cs typeface="+mj-cs"/>
        </a:defRPr>
      </a:lvl1pPr>
      <a:lvl2pPr algn="ctr" rtl="0" eaLnBrk="1" fontAlgn="base" hangingPunct="1">
        <a:spcBef>
          <a:spcPct val="0"/>
        </a:spcBef>
        <a:spcAft>
          <a:spcPct val="0"/>
        </a:spcAft>
        <a:defRPr sz="4400">
          <a:solidFill>
            <a:schemeClr val="hlink"/>
          </a:solidFill>
          <a:latin typeface="Arial" charset="0"/>
          <a:cs typeface="Arial" charset="0"/>
        </a:defRPr>
      </a:lvl2pPr>
      <a:lvl3pPr algn="ctr" rtl="0" eaLnBrk="1" fontAlgn="base" hangingPunct="1">
        <a:spcBef>
          <a:spcPct val="0"/>
        </a:spcBef>
        <a:spcAft>
          <a:spcPct val="0"/>
        </a:spcAft>
        <a:defRPr sz="4400">
          <a:solidFill>
            <a:schemeClr val="hlink"/>
          </a:solidFill>
          <a:latin typeface="Arial" charset="0"/>
          <a:cs typeface="Arial" charset="0"/>
        </a:defRPr>
      </a:lvl3pPr>
      <a:lvl4pPr algn="ctr" rtl="0" eaLnBrk="1" fontAlgn="base" hangingPunct="1">
        <a:spcBef>
          <a:spcPct val="0"/>
        </a:spcBef>
        <a:spcAft>
          <a:spcPct val="0"/>
        </a:spcAft>
        <a:defRPr sz="4400">
          <a:solidFill>
            <a:schemeClr val="hlink"/>
          </a:solidFill>
          <a:latin typeface="Arial" charset="0"/>
          <a:cs typeface="Arial" charset="0"/>
        </a:defRPr>
      </a:lvl4pPr>
      <a:lvl5pPr algn="ctr" rtl="0" eaLnBrk="1" fontAlgn="base" hangingPunct="1">
        <a:spcBef>
          <a:spcPct val="0"/>
        </a:spcBef>
        <a:spcAft>
          <a:spcPct val="0"/>
        </a:spcAft>
        <a:defRPr sz="4400">
          <a:solidFill>
            <a:schemeClr val="hlink"/>
          </a:solidFill>
          <a:latin typeface="Arial" charset="0"/>
          <a:cs typeface="Arial" charset="0"/>
        </a:defRPr>
      </a:lvl5pPr>
      <a:lvl6pPr marL="457200" algn="ctr" rtl="0" eaLnBrk="1" fontAlgn="base" hangingPunct="1">
        <a:spcBef>
          <a:spcPct val="0"/>
        </a:spcBef>
        <a:spcAft>
          <a:spcPct val="0"/>
        </a:spcAft>
        <a:defRPr sz="4400">
          <a:solidFill>
            <a:schemeClr val="hlink"/>
          </a:solidFill>
          <a:latin typeface="Arial" charset="0"/>
          <a:cs typeface="Arial" charset="0"/>
        </a:defRPr>
      </a:lvl6pPr>
      <a:lvl7pPr marL="914400" algn="ctr" rtl="0" eaLnBrk="1" fontAlgn="base" hangingPunct="1">
        <a:spcBef>
          <a:spcPct val="0"/>
        </a:spcBef>
        <a:spcAft>
          <a:spcPct val="0"/>
        </a:spcAft>
        <a:defRPr sz="4400">
          <a:solidFill>
            <a:schemeClr val="hlink"/>
          </a:solidFill>
          <a:latin typeface="Arial" charset="0"/>
          <a:cs typeface="Arial" charset="0"/>
        </a:defRPr>
      </a:lvl7pPr>
      <a:lvl8pPr marL="1371600" algn="ctr" rtl="0" eaLnBrk="1" fontAlgn="base" hangingPunct="1">
        <a:spcBef>
          <a:spcPct val="0"/>
        </a:spcBef>
        <a:spcAft>
          <a:spcPct val="0"/>
        </a:spcAft>
        <a:defRPr sz="4400">
          <a:solidFill>
            <a:schemeClr val="hlink"/>
          </a:solidFill>
          <a:latin typeface="Arial" charset="0"/>
          <a:cs typeface="Arial" charset="0"/>
        </a:defRPr>
      </a:lvl8pPr>
      <a:lvl9pPr marL="1828800" algn="ctr" rtl="0" eaLnBrk="1" fontAlgn="base" hangingPunct="1">
        <a:spcBef>
          <a:spcPct val="0"/>
        </a:spcBef>
        <a:spcAft>
          <a:spcPct val="0"/>
        </a:spcAft>
        <a:defRPr sz="4400">
          <a:solidFill>
            <a:schemeClr val="hlink"/>
          </a:solidFill>
          <a:latin typeface="Arial" charset="0"/>
          <a:cs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rgbClr val="333333"/>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rgbClr val="333333"/>
          </a:solidFill>
          <a:latin typeface="+mn-lt"/>
          <a:cs typeface="+mn-cs"/>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rgbClr val="333333"/>
          </a:solidFill>
          <a:latin typeface="+mn-lt"/>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rgbClr val="333333"/>
          </a:solidFill>
          <a:latin typeface="+mn-lt"/>
          <a:cs typeface="+mn-cs"/>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rgbClr val="333333"/>
          </a:solidFill>
          <a:latin typeface="+mn-lt"/>
          <a:cs typeface="+mn-cs"/>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rgbClr val="333333"/>
          </a:solidFill>
          <a:latin typeface="+mn-lt"/>
          <a:cs typeface="+mn-cs"/>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rgbClr val="333333"/>
          </a:solidFill>
          <a:latin typeface="+mn-lt"/>
          <a:cs typeface="+mn-cs"/>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rgbClr val="333333"/>
          </a:solidFill>
          <a:latin typeface="+mn-lt"/>
          <a:cs typeface="+mn-cs"/>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rgbClr val="333333"/>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ol.gov/ebsa/healthrefor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business.usa.gov/healthcar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irs.gov/uac/Affordable-Care-Act-Tax-Provisions" TargetMode="External"/><Relationship Id="rId4" Type="http://schemas.openxmlformats.org/officeDocument/2006/relationships/hyperlink" Target="http://www.dol.gov/ebsa/faq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healthcare.gov/small-business-tax-credit-calculator/"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laborcenter.berkeley.edu/pdf/2010/ppaca10.pdf" TargetMode="External"/><Relationship Id="rId4" Type="http://schemas.openxmlformats.org/officeDocument/2006/relationships/hyperlink" Target="https://www.healthcare.gov/fte-calculat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ealthcare.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1" name="Rectangle 13"/>
          <p:cNvSpPr>
            <a:spLocks noChangeArrowheads="1"/>
          </p:cNvSpPr>
          <p:nvPr/>
        </p:nvSpPr>
        <p:spPr bwMode="auto">
          <a:xfrm>
            <a:off x="1143000" y="1981200"/>
            <a:ext cx="7696200" cy="1981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pPr algn="ctr"/>
            <a:r>
              <a:rPr lang="en-US" sz="4000" dirty="0">
                <a:solidFill>
                  <a:schemeClr val="bg1"/>
                </a:solidFill>
              </a:rPr>
              <a:t>The Affordable Care Act: </a:t>
            </a:r>
            <a:endParaRPr lang="en-US" sz="4000" dirty="0" smtClean="0">
              <a:solidFill>
                <a:schemeClr val="bg1"/>
              </a:solidFill>
            </a:endParaRPr>
          </a:p>
          <a:p>
            <a:pPr algn="ctr"/>
            <a:r>
              <a:rPr lang="en-US" sz="4000" dirty="0" smtClean="0">
                <a:solidFill>
                  <a:schemeClr val="bg1"/>
                </a:solidFill>
              </a:rPr>
              <a:t>Small Business Forum</a:t>
            </a:r>
          </a:p>
        </p:txBody>
      </p:sp>
      <p:sp>
        <p:nvSpPr>
          <p:cNvPr id="22542" name="Rectangle 14"/>
          <p:cNvSpPr>
            <a:spLocks noChangeArrowheads="1"/>
          </p:cNvSpPr>
          <p:nvPr/>
        </p:nvSpPr>
        <p:spPr bwMode="auto">
          <a:xfrm>
            <a:off x="381000" y="5410200"/>
            <a:ext cx="5243686"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nSpc>
                <a:spcPct val="90000"/>
              </a:lnSpc>
              <a:spcBef>
                <a:spcPct val="20000"/>
              </a:spcBef>
              <a:buClr>
                <a:schemeClr val="bg2"/>
              </a:buClr>
              <a:buSzPct val="75000"/>
              <a:buFont typeface="Wingdings" pitchFamily="2" charset="2"/>
              <a:buNone/>
            </a:pPr>
            <a:endParaRPr lang="en-US" sz="2000" dirty="0" smtClean="0">
              <a:solidFill>
                <a:srgbClr val="333333"/>
              </a:solidFill>
            </a:endParaRPr>
          </a:p>
          <a:p>
            <a:pPr>
              <a:lnSpc>
                <a:spcPct val="90000"/>
              </a:lnSpc>
              <a:spcBef>
                <a:spcPct val="20000"/>
              </a:spcBef>
              <a:buClr>
                <a:schemeClr val="bg2"/>
              </a:buClr>
              <a:buSzPct val="75000"/>
              <a:buFont typeface="Wingdings" pitchFamily="2" charset="2"/>
              <a:buNone/>
            </a:pPr>
            <a:r>
              <a:rPr lang="en-US" sz="2000" dirty="0" smtClean="0">
                <a:solidFill>
                  <a:srgbClr val="333333"/>
                </a:solidFill>
              </a:rPr>
              <a:t>Mitchell Stein</a:t>
            </a:r>
          </a:p>
          <a:p>
            <a:pPr>
              <a:lnSpc>
                <a:spcPct val="90000"/>
              </a:lnSpc>
              <a:spcBef>
                <a:spcPct val="20000"/>
              </a:spcBef>
              <a:buClr>
                <a:schemeClr val="bg2"/>
              </a:buClr>
              <a:buSzPct val="75000"/>
              <a:buFont typeface="Wingdings" pitchFamily="2" charset="2"/>
              <a:buNone/>
            </a:pPr>
            <a:r>
              <a:rPr lang="en-US" sz="2000" dirty="0" smtClean="0">
                <a:solidFill>
                  <a:srgbClr val="333333"/>
                </a:solidFill>
              </a:rPr>
              <a:t>Health Policy Consulting</a:t>
            </a:r>
          </a:p>
          <a:p>
            <a:pPr>
              <a:lnSpc>
                <a:spcPct val="90000"/>
              </a:lnSpc>
              <a:spcBef>
                <a:spcPct val="20000"/>
              </a:spcBef>
              <a:buClr>
                <a:schemeClr val="bg2"/>
              </a:buClr>
              <a:buSzPct val="75000"/>
              <a:buFont typeface="Wingdings" pitchFamily="2" charset="2"/>
              <a:buNone/>
            </a:pPr>
            <a:endParaRPr lang="en-US" sz="2000" dirty="0" smtClean="0">
              <a:solidFill>
                <a:srgbClr val="333333"/>
              </a:solidFill>
            </a:endParaRPr>
          </a:p>
          <a:p>
            <a:pPr>
              <a:lnSpc>
                <a:spcPct val="90000"/>
              </a:lnSpc>
              <a:spcBef>
                <a:spcPct val="20000"/>
              </a:spcBef>
              <a:buClr>
                <a:schemeClr val="bg2"/>
              </a:buClr>
              <a:buSzPct val="75000"/>
              <a:buFont typeface="Wingdings" pitchFamily="2" charset="2"/>
              <a:buNone/>
            </a:pPr>
            <a:endParaRPr lang="en-US" sz="2000" dirty="0" smtClean="0">
              <a:solidFill>
                <a:srgbClr val="333333"/>
              </a:solidFill>
            </a:endParaRPr>
          </a:p>
        </p:txBody>
      </p:sp>
    </p:spTree>
    <p:extLst>
      <p:ext uri="{BB962C8B-B14F-4D97-AF65-F5344CB8AC3E}">
        <p14:creationId xmlns="" xmlns:p14="http://schemas.microsoft.com/office/powerpoint/2010/main" val="1958100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304800"/>
            <a:ext cx="8229600" cy="1371600"/>
          </a:xfrm>
        </p:spPr>
        <p:txBody>
          <a:bodyPr/>
          <a:lstStyle/>
          <a:p>
            <a:pPr marL="342900" indent="-342900"/>
            <a:r>
              <a:rPr lang="en-US" sz="4000" dirty="0" smtClean="0">
                <a:solidFill>
                  <a:srgbClr val="00709E"/>
                </a:solidFill>
                <a:cs typeface="Arial" charset="0"/>
              </a:rPr>
              <a:t>SHOP</a:t>
            </a:r>
            <a:br>
              <a:rPr lang="en-US" sz="4000" dirty="0" smtClean="0">
                <a:solidFill>
                  <a:srgbClr val="00709E"/>
                </a:solidFill>
                <a:cs typeface="Arial" charset="0"/>
              </a:rPr>
            </a:br>
            <a:r>
              <a:rPr lang="en-US" sz="3200" dirty="0" smtClean="0">
                <a:solidFill>
                  <a:srgbClr val="00709E"/>
                </a:solidFill>
                <a:cs typeface="Arial" charset="0"/>
              </a:rPr>
              <a:t>(</a:t>
            </a:r>
            <a:r>
              <a:rPr lang="en-US" sz="3200" dirty="0">
                <a:solidFill>
                  <a:srgbClr val="00709E"/>
                </a:solidFill>
              </a:rPr>
              <a:t>Small Business Health Options </a:t>
            </a:r>
            <a:r>
              <a:rPr lang="en-US" sz="3200" dirty="0" smtClean="0">
                <a:solidFill>
                  <a:srgbClr val="00709E"/>
                </a:solidFill>
              </a:rPr>
              <a:t>Program)</a:t>
            </a:r>
            <a:endParaRPr lang="en-US" sz="3200" dirty="0" smtClean="0">
              <a:solidFill>
                <a:srgbClr val="00709E"/>
              </a:solidFill>
              <a:cs typeface="Arial" charset="0"/>
            </a:endParaRPr>
          </a:p>
        </p:txBody>
      </p:sp>
      <p:sp>
        <p:nvSpPr>
          <p:cNvPr id="38914" name="Content Placeholder 2"/>
          <p:cNvSpPr>
            <a:spLocks noGrp="1"/>
          </p:cNvSpPr>
          <p:nvPr>
            <p:ph idx="1"/>
          </p:nvPr>
        </p:nvSpPr>
        <p:spPr>
          <a:xfrm>
            <a:off x="457200" y="1676400"/>
            <a:ext cx="8229600" cy="3886200"/>
          </a:xfrm>
        </p:spPr>
        <p:txBody>
          <a:bodyPr/>
          <a:lstStyle/>
          <a:p>
            <a:pPr marL="0" indent="0">
              <a:spcAft>
                <a:spcPts val="1000"/>
              </a:spcAft>
              <a:buNone/>
            </a:pPr>
            <a:r>
              <a:rPr lang="en-US" sz="1800" b="1" dirty="0" smtClean="0"/>
              <a:t>SHOP offers:</a:t>
            </a:r>
          </a:p>
          <a:p>
            <a:pPr>
              <a:spcAft>
                <a:spcPts val="1000"/>
              </a:spcAft>
            </a:pPr>
            <a:r>
              <a:rPr lang="en-US" sz="1800" dirty="0" smtClean="0"/>
              <a:t>A </a:t>
            </a:r>
            <a:r>
              <a:rPr lang="en-US" sz="1800" dirty="0"/>
              <a:t>choice of qualified health plans from different private health insurers</a:t>
            </a:r>
          </a:p>
          <a:p>
            <a:pPr>
              <a:spcAft>
                <a:spcPts val="1000"/>
              </a:spcAft>
            </a:pPr>
            <a:r>
              <a:rPr lang="en-US" sz="1800" dirty="0"/>
              <a:t>Meaningful comparison between plans</a:t>
            </a:r>
          </a:p>
          <a:p>
            <a:pPr>
              <a:spcAft>
                <a:spcPts val="1000"/>
              </a:spcAft>
            </a:pPr>
            <a:r>
              <a:rPr lang="en-US" sz="1800" dirty="0" smtClean="0"/>
              <a:t>Ability to take </a:t>
            </a:r>
            <a:r>
              <a:rPr lang="en-US" sz="1800" dirty="0"/>
              <a:t>advantage of </a:t>
            </a:r>
            <a:r>
              <a:rPr lang="en-US" sz="1800" dirty="0" smtClean="0"/>
              <a:t>Small </a:t>
            </a:r>
            <a:r>
              <a:rPr lang="en-US" sz="1800" dirty="0"/>
              <a:t>Business Health Care Tax </a:t>
            </a:r>
            <a:r>
              <a:rPr lang="en-US" sz="1800" dirty="0" smtClean="0"/>
              <a:t>Credits</a:t>
            </a:r>
            <a:endParaRPr lang="en-US" sz="1800" dirty="0"/>
          </a:p>
          <a:p>
            <a:pPr marL="0" indent="0">
              <a:spcAft>
                <a:spcPts val="1000"/>
              </a:spcAft>
              <a:buNone/>
            </a:pPr>
            <a:r>
              <a:rPr lang="en-US" sz="1800" b="1" dirty="0" smtClean="0">
                <a:solidFill>
                  <a:prstClr val="black"/>
                </a:solidFill>
              </a:rPr>
              <a:t>Who’s </a:t>
            </a:r>
            <a:r>
              <a:rPr lang="en-US" sz="1800" b="1" dirty="0">
                <a:solidFill>
                  <a:prstClr val="black"/>
                </a:solidFill>
              </a:rPr>
              <a:t>eligible</a:t>
            </a:r>
          </a:p>
          <a:p>
            <a:pPr>
              <a:spcAft>
                <a:spcPts val="1000"/>
              </a:spcAft>
            </a:pPr>
            <a:r>
              <a:rPr lang="en-US" sz="1800" dirty="0">
                <a:solidFill>
                  <a:prstClr val="black"/>
                </a:solidFill>
              </a:rPr>
              <a:t>Employers with 50 or fewer Full-time Equivalent (FTE) employees</a:t>
            </a:r>
          </a:p>
          <a:p>
            <a:pPr>
              <a:spcAft>
                <a:spcPts val="1000"/>
              </a:spcAft>
            </a:pPr>
            <a:r>
              <a:rPr lang="en-US" sz="1800" dirty="0">
                <a:solidFill>
                  <a:prstClr val="black"/>
                </a:solidFill>
              </a:rPr>
              <a:t>Starting in 2016, employers with up to 100 FTEs will be eligible</a:t>
            </a:r>
          </a:p>
          <a:p>
            <a:pPr>
              <a:spcAft>
                <a:spcPts val="1000"/>
              </a:spcAft>
            </a:pPr>
            <a:r>
              <a:rPr lang="en-US" sz="1800" dirty="0">
                <a:solidFill>
                  <a:prstClr val="black"/>
                </a:solidFill>
              </a:rPr>
              <a:t>Once an employer enrolls, it can grow and still remain in </a:t>
            </a:r>
            <a:r>
              <a:rPr lang="en-US" sz="1800" dirty="0" smtClean="0">
                <a:solidFill>
                  <a:prstClr val="black"/>
                </a:solidFill>
              </a:rPr>
              <a:t>SHOP</a:t>
            </a:r>
          </a:p>
          <a:p>
            <a:pPr>
              <a:spcAft>
                <a:spcPts val="1000"/>
              </a:spcAft>
            </a:pPr>
            <a:r>
              <a:rPr lang="en-US" sz="1800" dirty="0" smtClean="0">
                <a:solidFill>
                  <a:schemeClr val="tx1"/>
                </a:solidFill>
              </a:rPr>
              <a:t>Sole-proprietors are not eligible for the SHOP, they use the Individual Marketplace</a:t>
            </a:r>
            <a:endParaRPr lang="en-US" sz="1800" dirty="0" smtClean="0"/>
          </a:p>
          <a:p>
            <a:pPr>
              <a:spcAft>
                <a:spcPts val="1000"/>
              </a:spcAft>
            </a:pPr>
            <a:endParaRPr lang="en-US" sz="1800" dirty="0">
              <a:solidFill>
                <a:prstClr val="black"/>
              </a:solidFill>
            </a:endParaRPr>
          </a:p>
        </p:txBody>
      </p:sp>
    </p:spTree>
    <p:extLst>
      <p:ext uri="{BB962C8B-B14F-4D97-AF65-F5344CB8AC3E}">
        <p14:creationId xmlns="" xmlns:p14="http://schemas.microsoft.com/office/powerpoint/2010/main" val="153826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SHOP</a:t>
            </a:r>
          </a:p>
        </p:txBody>
      </p:sp>
      <p:sp>
        <p:nvSpPr>
          <p:cNvPr id="38914" name="Content Placeholder 2"/>
          <p:cNvSpPr>
            <a:spLocks noGrp="1"/>
          </p:cNvSpPr>
          <p:nvPr>
            <p:ph idx="1"/>
          </p:nvPr>
        </p:nvSpPr>
        <p:spPr>
          <a:xfrm>
            <a:off x="457200" y="1371600"/>
            <a:ext cx="8229600" cy="3886200"/>
          </a:xfrm>
        </p:spPr>
        <p:txBody>
          <a:bodyPr/>
          <a:lstStyle/>
          <a:p>
            <a:pPr>
              <a:buClr>
                <a:srgbClr val="0099CC"/>
              </a:buClr>
            </a:pPr>
            <a:r>
              <a:rPr lang="en-US" sz="2400" dirty="0" smtClean="0"/>
              <a:t>Employers are not subject to open-enrollment period, can start plans at any time</a:t>
            </a:r>
          </a:p>
          <a:p>
            <a:pPr>
              <a:buClr>
                <a:srgbClr val="0099CC"/>
              </a:buClr>
            </a:pPr>
            <a:r>
              <a:rPr lang="en-US" sz="2400" dirty="0" smtClean="0"/>
              <a:t>Minimum participation requirements are waived annually between 11/15 and 12/15</a:t>
            </a:r>
          </a:p>
          <a:p>
            <a:pPr>
              <a:buClr>
                <a:srgbClr val="0099CC"/>
              </a:buClr>
            </a:pPr>
            <a:r>
              <a:rPr lang="en-US" sz="2400" dirty="0" smtClean="0"/>
              <a:t>Employees are subject to an open enrollment period unless they experience a qualifying event</a:t>
            </a:r>
          </a:p>
          <a:p>
            <a:pPr>
              <a:buClr>
                <a:srgbClr val="0099CC"/>
              </a:buClr>
              <a:buNone/>
            </a:pPr>
            <a:endParaRPr lang="en-US" sz="2400" dirty="0" smtClean="0"/>
          </a:p>
        </p:txBody>
      </p:sp>
    </p:spTree>
    <p:extLst>
      <p:ext uri="{BB962C8B-B14F-4D97-AF65-F5344CB8AC3E}">
        <p14:creationId xmlns="" xmlns:p14="http://schemas.microsoft.com/office/powerpoint/2010/main" val="852374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SHOP</a:t>
            </a:r>
          </a:p>
        </p:txBody>
      </p:sp>
      <p:sp>
        <p:nvSpPr>
          <p:cNvPr id="38914" name="Content Placeholder 2"/>
          <p:cNvSpPr>
            <a:spLocks noGrp="1"/>
          </p:cNvSpPr>
          <p:nvPr>
            <p:ph idx="1"/>
          </p:nvPr>
        </p:nvSpPr>
        <p:spPr>
          <a:xfrm>
            <a:off x="457200" y="1371600"/>
            <a:ext cx="8229600" cy="3886200"/>
          </a:xfrm>
        </p:spPr>
        <p:txBody>
          <a:bodyPr/>
          <a:lstStyle/>
          <a:p>
            <a:pPr>
              <a:buClr>
                <a:srgbClr val="0099CC"/>
              </a:buClr>
            </a:pPr>
            <a:r>
              <a:rPr lang="en-US" sz="2400" dirty="0" smtClean="0"/>
              <a:t>For 2014 </a:t>
            </a:r>
            <a:r>
              <a:rPr lang="en-US" sz="2400" dirty="0"/>
              <a:t>“Direct Enrollment” using </a:t>
            </a:r>
            <a:r>
              <a:rPr lang="en-US" sz="2400" dirty="0" smtClean="0"/>
              <a:t>broker </a:t>
            </a:r>
            <a:r>
              <a:rPr lang="en-US" sz="2400" dirty="0"/>
              <a:t>or insurer </a:t>
            </a:r>
            <a:endParaRPr lang="en-US" sz="2400" dirty="0" smtClean="0"/>
          </a:p>
          <a:p>
            <a:pPr>
              <a:buClr>
                <a:srgbClr val="0099CC"/>
              </a:buClr>
            </a:pPr>
            <a:r>
              <a:rPr lang="en-US" sz="2400" dirty="0" smtClean="0"/>
              <a:t>For 2015 (planned November 2014 availability)</a:t>
            </a:r>
          </a:p>
          <a:p>
            <a:pPr lvl="1">
              <a:buClr>
                <a:srgbClr val="0099CC"/>
              </a:buClr>
            </a:pPr>
            <a:r>
              <a:rPr lang="en-US" sz="2000" dirty="0" smtClean="0"/>
              <a:t>Enroll </a:t>
            </a:r>
            <a:r>
              <a:rPr lang="en-US" sz="2000" dirty="0"/>
              <a:t>through </a:t>
            </a:r>
            <a:r>
              <a:rPr lang="en-US" sz="2000" dirty="0" smtClean="0"/>
              <a:t>broker</a:t>
            </a:r>
            <a:r>
              <a:rPr lang="en-US" sz="2000" dirty="0"/>
              <a:t>, insurer or </a:t>
            </a:r>
            <a:r>
              <a:rPr lang="en-US" sz="2000" dirty="0" smtClean="0"/>
              <a:t>directly on the SHOP</a:t>
            </a:r>
          </a:p>
          <a:p>
            <a:pPr>
              <a:buClr>
                <a:srgbClr val="0099CC"/>
              </a:buClr>
            </a:pPr>
            <a:r>
              <a:rPr lang="en-US" sz="2400" dirty="0" smtClean="0"/>
              <a:t>For 2016 (due to state decision to delay an additional year)</a:t>
            </a:r>
          </a:p>
          <a:p>
            <a:pPr lvl="1">
              <a:buClr>
                <a:srgbClr val="0099CC"/>
              </a:buClr>
            </a:pPr>
            <a:r>
              <a:rPr lang="en-US" sz="2000" dirty="0" smtClean="0"/>
              <a:t>Option </a:t>
            </a:r>
            <a:r>
              <a:rPr lang="en-US" sz="2000" dirty="0"/>
              <a:t>to offer employees a choice among  qualified health plans across multiple health insurance </a:t>
            </a:r>
            <a:r>
              <a:rPr lang="en-US" sz="2000" dirty="0" smtClean="0"/>
              <a:t>companies</a:t>
            </a:r>
            <a:endParaRPr lang="en-US" sz="2000" dirty="0"/>
          </a:p>
          <a:p>
            <a:pPr>
              <a:buClr>
                <a:srgbClr val="0099CC"/>
              </a:buClr>
            </a:pPr>
            <a:endParaRPr lang="en-US" sz="2400" dirty="0">
              <a:solidFill>
                <a:schemeClr val="tx1"/>
              </a:solidFill>
            </a:endParaRPr>
          </a:p>
          <a:p>
            <a:pPr eaLnBrk="1" hangingPunct="1"/>
            <a:endParaRPr lang="en-US" sz="2400" dirty="0" smtClean="0"/>
          </a:p>
        </p:txBody>
      </p:sp>
    </p:spTree>
    <p:extLst>
      <p:ext uri="{BB962C8B-B14F-4D97-AF65-F5344CB8AC3E}">
        <p14:creationId xmlns="" xmlns:p14="http://schemas.microsoft.com/office/powerpoint/2010/main" val="852374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457200" y="762000"/>
            <a:ext cx="8229600" cy="685800"/>
          </a:xfrm>
        </p:spPr>
        <p:txBody>
          <a:bodyPr/>
          <a:lstStyle/>
          <a:p>
            <a:r>
              <a:rPr lang="en-US" sz="4000" dirty="0" smtClean="0"/>
              <a:t>What Insurers Are Participating in 2015 (Individual and Small Group)? </a:t>
            </a:r>
          </a:p>
        </p:txBody>
      </p:sp>
      <p:sp>
        <p:nvSpPr>
          <p:cNvPr id="56322" name="Content Placeholder 2"/>
          <p:cNvSpPr>
            <a:spLocks noGrp="1"/>
          </p:cNvSpPr>
          <p:nvPr>
            <p:ph idx="1"/>
          </p:nvPr>
        </p:nvSpPr>
        <p:spPr>
          <a:xfrm>
            <a:off x="762000" y="1905000"/>
            <a:ext cx="7696200" cy="4800600"/>
          </a:xfrm>
        </p:spPr>
        <p:txBody>
          <a:bodyPr/>
          <a:lstStyle/>
          <a:p>
            <a:pPr eaLnBrk="1" hangingPunct="1">
              <a:buNone/>
            </a:pPr>
            <a:r>
              <a:rPr lang="en-US" sz="2000" b="1" dirty="0" smtClean="0"/>
              <a:t>On Marketplace</a:t>
            </a:r>
            <a:endParaRPr lang="en-US" sz="1600" b="1" dirty="0" smtClean="0"/>
          </a:p>
          <a:p>
            <a:pPr eaLnBrk="1" hangingPunct="1"/>
            <a:r>
              <a:rPr lang="en-US" sz="1600" dirty="0" smtClean="0"/>
              <a:t>Anthem Health Plans of Maine</a:t>
            </a:r>
          </a:p>
          <a:p>
            <a:pPr eaLnBrk="1" hangingPunct="1"/>
            <a:r>
              <a:rPr lang="en-US" sz="1600" dirty="0" smtClean="0"/>
              <a:t>Harvard Pilgrim Health Care Inc.</a:t>
            </a:r>
          </a:p>
          <a:p>
            <a:r>
              <a:rPr lang="en-US" sz="1600" dirty="0" smtClean="0"/>
              <a:t>Maine Community Health Options</a:t>
            </a:r>
          </a:p>
          <a:p>
            <a:pPr eaLnBrk="1" hangingPunct="1"/>
            <a:r>
              <a:rPr lang="en-US" sz="1600" dirty="0" smtClean="0"/>
              <a:t>Multi-state plan (for individuals)</a:t>
            </a:r>
          </a:p>
          <a:p>
            <a:pPr lvl="1"/>
            <a:r>
              <a:rPr lang="en-US" sz="1600" dirty="0" smtClean="0"/>
              <a:t>An additional plan will be offered by the Blue Cross/Blue Shield (BC/BS) Association, however it will be virtually identical to the Anthem plan (the BC/BS affiliate in Maine)</a:t>
            </a:r>
          </a:p>
          <a:p>
            <a:pPr>
              <a:buNone/>
            </a:pPr>
            <a:r>
              <a:rPr lang="en-US" sz="2000" b="1" dirty="0" smtClean="0"/>
              <a:t>Off Marketplace</a:t>
            </a:r>
          </a:p>
          <a:p>
            <a:r>
              <a:rPr lang="en-US" sz="1600" dirty="0" smtClean="0"/>
              <a:t>All marketplace insurers</a:t>
            </a:r>
          </a:p>
          <a:p>
            <a:r>
              <a:rPr lang="en-US" sz="1600" dirty="0" smtClean="0"/>
              <a:t>Aetna Health Inc</a:t>
            </a:r>
          </a:p>
          <a:p>
            <a:r>
              <a:rPr lang="en-US" sz="1600" dirty="0" smtClean="0"/>
              <a:t>United Healthcare (small group plans only)</a:t>
            </a:r>
          </a:p>
          <a:p>
            <a:endParaRPr lang="en-US" sz="1600" dirty="0" smtClean="0"/>
          </a:p>
          <a:p>
            <a:pPr>
              <a:buNone/>
            </a:pPr>
            <a:r>
              <a:rPr lang="en-US" sz="1600" dirty="0" smtClean="0"/>
              <a:t>Note Mega is exiting the market and non-renewing its current customers as their plans expire</a:t>
            </a:r>
            <a:endParaRPr lang="en-US" sz="1600" dirty="0"/>
          </a:p>
        </p:txBody>
      </p:sp>
    </p:spTree>
    <p:extLst>
      <p:ext uri="{BB962C8B-B14F-4D97-AF65-F5344CB8AC3E}">
        <p14:creationId xmlns="" xmlns:p14="http://schemas.microsoft.com/office/powerpoint/2010/main" val="193703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457200" y="1143000"/>
            <a:ext cx="8229600" cy="685800"/>
          </a:xfrm>
        </p:spPr>
        <p:txBody>
          <a:bodyPr/>
          <a:lstStyle/>
          <a:p>
            <a:r>
              <a:rPr lang="en-US" sz="4000" dirty="0" smtClean="0"/>
              <a:t>What Dental Insurers Are Participating?</a:t>
            </a:r>
            <a:br>
              <a:rPr lang="en-US" sz="4000" dirty="0" smtClean="0"/>
            </a:br>
            <a:endParaRPr lang="en-US" sz="4000" dirty="0" smtClean="0"/>
          </a:p>
        </p:txBody>
      </p:sp>
      <p:sp>
        <p:nvSpPr>
          <p:cNvPr id="56322" name="Content Placeholder 2"/>
          <p:cNvSpPr>
            <a:spLocks noGrp="1"/>
          </p:cNvSpPr>
          <p:nvPr>
            <p:ph idx="1"/>
          </p:nvPr>
        </p:nvSpPr>
        <p:spPr>
          <a:xfrm>
            <a:off x="762000" y="1828800"/>
            <a:ext cx="7696200" cy="4800600"/>
          </a:xfrm>
        </p:spPr>
        <p:txBody>
          <a:bodyPr/>
          <a:lstStyle/>
          <a:p>
            <a:pPr eaLnBrk="1" hangingPunct="1">
              <a:buNone/>
            </a:pPr>
            <a:r>
              <a:rPr lang="en-US" sz="2000" b="1" dirty="0" smtClean="0"/>
              <a:t>Individual On Marketplace</a:t>
            </a:r>
            <a:endParaRPr lang="en-US" sz="1600" b="1" dirty="0" smtClean="0"/>
          </a:p>
          <a:p>
            <a:pPr eaLnBrk="1" hangingPunct="1"/>
            <a:r>
              <a:rPr lang="en-US" sz="1600" dirty="0" smtClean="0"/>
              <a:t>All medical insurers offering plans with integrated pediatric dental</a:t>
            </a:r>
          </a:p>
          <a:p>
            <a:pPr eaLnBrk="1" hangingPunct="1"/>
            <a:r>
              <a:rPr lang="en-US" sz="1600" dirty="0" smtClean="0"/>
              <a:t>Anthem, Delta and </a:t>
            </a:r>
            <a:r>
              <a:rPr lang="en-US" sz="1600" dirty="0" err="1" smtClean="0"/>
              <a:t>Dentegra</a:t>
            </a:r>
            <a:r>
              <a:rPr lang="en-US" sz="1600" dirty="0" smtClean="0"/>
              <a:t> offering stand-alone dental</a:t>
            </a:r>
          </a:p>
          <a:p>
            <a:pPr>
              <a:buNone/>
            </a:pPr>
            <a:r>
              <a:rPr lang="en-US" sz="2000" b="1" dirty="0" smtClean="0"/>
              <a:t>Individual Off Marketplace</a:t>
            </a:r>
          </a:p>
          <a:p>
            <a:r>
              <a:rPr lang="en-US" sz="1600" dirty="0" smtClean="0"/>
              <a:t>All of the above plus Renaissance</a:t>
            </a:r>
          </a:p>
          <a:p>
            <a:endParaRPr lang="en-US" sz="1600" dirty="0" smtClean="0"/>
          </a:p>
          <a:p>
            <a:pPr>
              <a:buNone/>
            </a:pPr>
            <a:r>
              <a:rPr lang="en-US" sz="2000" b="1" dirty="0" smtClean="0"/>
              <a:t>Small Group On Marketplace</a:t>
            </a:r>
            <a:endParaRPr lang="en-US" sz="1600" b="1" dirty="0" smtClean="0"/>
          </a:p>
          <a:p>
            <a:r>
              <a:rPr lang="en-US" sz="1600" dirty="0" smtClean="0"/>
              <a:t>All medical insurers offering plans with integrated pediatric dental</a:t>
            </a:r>
          </a:p>
          <a:p>
            <a:r>
              <a:rPr lang="en-US" sz="1600" dirty="0" smtClean="0"/>
              <a:t>Anthem, Delta and </a:t>
            </a:r>
            <a:r>
              <a:rPr lang="en-US" sz="1600" dirty="0" err="1" smtClean="0"/>
              <a:t>Dentegra</a:t>
            </a:r>
            <a:r>
              <a:rPr lang="en-US" sz="1600" dirty="0" smtClean="0"/>
              <a:t> and Guardian Life offering stand-alone dental</a:t>
            </a:r>
          </a:p>
          <a:p>
            <a:pPr>
              <a:buNone/>
            </a:pPr>
            <a:r>
              <a:rPr lang="en-US" sz="2000" b="1" dirty="0" smtClean="0"/>
              <a:t>Small Group Off Marketplace</a:t>
            </a:r>
          </a:p>
          <a:p>
            <a:r>
              <a:rPr lang="en-US" sz="1600" dirty="0" smtClean="0"/>
              <a:t>Many!</a:t>
            </a:r>
          </a:p>
          <a:p>
            <a:endParaRPr lang="en-US" sz="1600" dirty="0" smtClean="0"/>
          </a:p>
        </p:txBody>
      </p:sp>
    </p:spTree>
    <p:extLst>
      <p:ext uri="{BB962C8B-B14F-4D97-AF65-F5344CB8AC3E}">
        <p14:creationId xmlns="" xmlns:p14="http://schemas.microsoft.com/office/powerpoint/2010/main" val="193703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type="body" idx="1"/>
          </p:nvPr>
        </p:nvSpPr>
        <p:spPr>
          <a:xfrm>
            <a:off x="457200" y="2209800"/>
            <a:ext cx="8229600" cy="1295400"/>
          </a:xfrm>
        </p:spPr>
        <p:txBody>
          <a:bodyPr/>
          <a:lstStyle/>
          <a:p>
            <a:pPr marL="285750" indent="-285750" algn="ctr">
              <a:buNone/>
            </a:pPr>
            <a:r>
              <a:rPr lang="en-US" sz="4800" dirty="0" smtClean="0">
                <a:solidFill>
                  <a:schemeClr val="bg2"/>
                </a:solidFill>
                <a:latin typeface="+mj-lt"/>
              </a:rPr>
              <a:t>Part 2</a:t>
            </a:r>
            <a:endParaRPr lang="en-US" sz="4800" dirty="0">
              <a:solidFill>
                <a:schemeClr val="bg2"/>
              </a:solidFill>
              <a:latin typeface="+mj-lt"/>
            </a:endParaRPr>
          </a:p>
        </p:txBody>
      </p:sp>
    </p:spTree>
    <p:extLst>
      <p:ext uri="{BB962C8B-B14F-4D97-AF65-F5344CB8AC3E}">
        <p14:creationId xmlns="" xmlns:p14="http://schemas.microsoft.com/office/powerpoint/2010/main" val="2297124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Employer Specifics</a:t>
            </a:r>
            <a:br>
              <a:rPr lang="en-US" sz="4000" dirty="0" smtClean="0"/>
            </a:br>
            <a:endParaRPr lang="en-US" sz="2800" dirty="0"/>
          </a:p>
        </p:txBody>
      </p:sp>
      <p:sp>
        <p:nvSpPr>
          <p:cNvPr id="3" name="Content Placeholder 2"/>
          <p:cNvSpPr>
            <a:spLocks noGrp="1"/>
          </p:cNvSpPr>
          <p:nvPr>
            <p:ph idx="1"/>
          </p:nvPr>
        </p:nvSpPr>
        <p:spPr>
          <a:xfrm>
            <a:off x="533400" y="1447800"/>
            <a:ext cx="8229600" cy="3886200"/>
          </a:xfrm>
        </p:spPr>
        <p:txBody>
          <a:bodyPr/>
          <a:lstStyle/>
          <a:p>
            <a:r>
              <a:rPr lang="en-US" sz="2400" dirty="0"/>
              <a:t>Notice of Marketplace </a:t>
            </a:r>
            <a:r>
              <a:rPr lang="en-US" sz="2400" dirty="0" smtClean="0"/>
              <a:t>Options (samples </a:t>
            </a:r>
            <a:r>
              <a:rPr lang="en-US" sz="2400" dirty="0"/>
              <a:t>available on </a:t>
            </a:r>
            <a:r>
              <a:rPr lang="en-US" sz="2400" dirty="0" err="1"/>
              <a:t>DoL</a:t>
            </a:r>
            <a:r>
              <a:rPr lang="en-US" sz="2400" dirty="0"/>
              <a:t> </a:t>
            </a:r>
            <a:r>
              <a:rPr lang="en-US" sz="2400" dirty="0" smtClean="0"/>
              <a:t>website: </a:t>
            </a:r>
            <a:r>
              <a:rPr lang="en-US" sz="2400" dirty="0">
                <a:hlinkClick r:id="rId3"/>
              </a:rPr>
              <a:t>http://www.dol.gov/ebsa/healthreform</a:t>
            </a:r>
            <a:r>
              <a:rPr lang="en-US" sz="2400" dirty="0" smtClean="0">
                <a:hlinkClick r:id="rId3"/>
              </a:rPr>
              <a:t>/</a:t>
            </a:r>
            <a:r>
              <a:rPr lang="en-US" sz="2400" dirty="0" smtClean="0"/>
              <a:t>)</a:t>
            </a:r>
          </a:p>
          <a:p>
            <a:pPr lvl="1"/>
            <a:r>
              <a:rPr lang="en-US" sz="2000" dirty="0" smtClean="0"/>
              <a:t>For new employees and annually for existing staff</a:t>
            </a:r>
            <a:endParaRPr lang="en-US" sz="2000" dirty="0"/>
          </a:p>
          <a:p>
            <a:r>
              <a:rPr lang="en-US" sz="2400" dirty="0" smtClean="0"/>
              <a:t>Summary </a:t>
            </a:r>
            <a:r>
              <a:rPr lang="en-US" sz="2400" dirty="0"/>
              <a:t>of Benefits and Coverage (SBC</a:t>
            </a:r>
            <a:r>
              <a:rPr lang="en-US" sz="2400" dirty="0" smtClean="0"/>
              <a:t>)</a:t>
            </a:r>
          </a:p>
          <a:p>
            <a:pPr lvl="1"/>
            <a:r>
              <a:rPr lang="en-US" sz="2400" dirty="0" smtClean="0"/>
              <a:t>For insured plans should be created by insurer and given to the employer to distribute</a:t>
            </a:r>
          </a:p>
          <a:p>
            <a:pPr lvl="1"/>
            <a:r>
              <a:rPr lang="en-US" sz="2400" dirty="0" smtClean="0"/>
              <a:t>Applies to all individual and group plans (no exception for grandfathered plans)</a:t>
            </a:r>
          </a:p>
          <a:p>
            <a:r>
              <a:rPr lang="en-US" sz="2400" dirty="0" smtClean="0"/>
              <a:t>COBRA</a:t>
            </a:r>
          </a:p>
          <a:p>
            <a:pPr lvl="1"/>
            <a:r>
              <a:rPr lang="en-US" sz="2400" dirty="0" smtClean="0"/>
              <a:t>New model notice now includes notification of marketplace options.  Often with available subsidies Marketplace plans are a better option than COBRA</a:t>
            </a:r>
          </a:p>
        </p:txBody>
      </p:sp>
    </p:spTree>
    <p:extLst>
      <p:ext uri="{BB962C8B-B14F-4D97-AF65-F5344CB8AC3E}">
        <p14:creationId xmlns="" xmlns:p14="http://schemas.microsoft.com/office/powerpoint/2010/main" val="41115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Employer Specifics</a:t>
            </a:r>
            <a:br>
              <a:rPr lang="en-US" sz="4000" dirty="0" smtClean="0"/>
            </a:br>
            <a:r>
              <a:rPr lang="en-US" sz="2800" dirty="0"/>
              <a:t>Additional </a:t>
            </a:r>
            <a:r>
              <a:rPr lang="en-US" sz="2800" dirty="0" smtClean="0"/>
              <a:t>Items (cont.)</a:t>
            </a:r>
            <a:endParaRPr lang="en-US" sz="2800" dirty="0"/>
          </a:p>
        </p:txBody>
      </p:sp>
      <p:sp>
        <p:nvSpPr>
          <p:cNvPr id="3" name="Content Placeholder 2"/>
          <p:cNvSpPr>
            <a:spLocks noGrp="1"/>
          </p:cNvSpPr>
          <p:nvPr>
            <p:ph idx="1"/>
          </p:nvPr>
        </p:nvSpPr>
        <p:spPr>
          <a:xfrm>
            <a:off x="457200" y="1905000"/>
            <a:ext cx="8229600" cy="3886200"/>
          </a:xfrm>
        </p:spPr>
        <p:txBody>
          <a:bodyPr/>
          <a:lstStyle/>
          <a:p>
            <a:r>
              <a:rPr lang="en-US" sz="2400" dirty="0" smtClean="0"/>
              <a:t>New hire waiting period cannot exceed 90 days (all plans, grandfathered or not)</a:t>
            </a:r>
            <a:endParaRPr lang="en-US" sz="2400" dirty="0"/>
          </a:p>
          <a:p>
            <a:r>
              <a:rPr lang="en-US" sz="2400" dirty="0" smtClean="0"/>
              <a:t>W2 </a:t>
            </a:r>
            <a:r>
              <a:rPr lang="en-US" sz="2400" dirty="0"/>
              <a:t>disclosure of </a:t>
            </a:r>
            <a:r>
              <a:rPr lang="en-US" sz="2400" dirty="0" smtClean="0"/>
              <a:t>benefit </a:t>
            </a:r>
            <a:r>
              <a:rPr lang="en-US" sz="2400" dirty="0"/>
              <a:t>costs </a:t>
            </a:r>
            <a:r>
              <a:rPr lang="en-US" sz="2400" dirty="0" smtClean="0"/>
              <a:t>began </a:t>
            </a:r>
            <a:r>
              <a:rPr lang="en-US" sz="2400" dirty="0"/>
              <a:t>January 2013 (for 2012 </a:t>
            </a:r>
            <a:r>
              <a:rPr lang="en-US" sz="2400" dirty="0" smtClean="0"/>
              <a:t>year)</a:t>
            </a:r>
          </a:p>
          <a:p>
            <a:pPr lvl="1"/>
            <a:r>
              <a:rPr lang="en-US" sz="2400" dirty="0" smtClean="0"/>
              <a:t>If </a:t>
            </a:r>
            <a:r>
              <a:rPr lang="en-US" sz="2400" dirty="0"/>
              <a:t>issued less than 250 W2s in January 2012, exempt </a:t>
            </a:r>
            <a:r>
              <a:rPr lang="en-US" sz="2400" dirty="0" smtClean="0"/>
              <a:t>until final regulations issued</a:t>
            </a:r>
          </a:p>
          <a:p>
            <a:pPr lvl="1"/>
            <a:r>
              <a:rPr lang="en-US" sz="2400" dirty="0" smtClean="0"/>
              <a:t>Note this is NOT taxable income.  For informational purposes only similar to the 401k box on current forms</a:t>
            </a:r>
          </a:p>
          <a:p>
            <a:pPr lvl="1">
              <a:buNone/>
            </a:pPr>
            <a:endParaRPr lang="en-US" sz="2400" dirty="0"/>
          </a:p>
        </p:txBody>
      </p:sp>
    </p:spTree>
    <p:extLst>
      <p:ext uri="{BB962C8B-B14F-4D97-AF65-F5344CB8AC3E}">
        <p14:creationId xmlns="" xmlns:p14="http://schemas.microsoft.com/office/powerpoint/2010/main" val="4111591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Employer Specifics</a:t>
            </a:r>
            <a:r>
              <a:rPr lang="en-US" sz="4000" dirty="0"/>
              <a:t/>
            </a:r>
            <a:br>
              <a:rPr lang="en-US" sz="4000" dirty="0"/>
            </a:br>
            <a:r>
              <a:rPr lang="en-US" sz="2800" dirty="0"/>
              <a:t>Additional </a:t>
            </a:r>
            <a:r>
              <a:rPr lang="en-US" sz="2800" dirty="0" smtClean="0"/>
              <a:t>Items (cont.)</a:t>
            </a:r>
            <a:endParaRPr lang="en-US" sz="2800" dirty="0"/>
          </a:p>
        </p:txBody>
      </p:sp>
      <p:sp>
        <p:nvSpPr>
          <p:cNvPr id="3" name="Content Placeholder 2"/>
          <p:cNvSpPr>
            <a:spLocks noGrp="1"/>
          </p:cNvSpPr>
          <p:nvPr>
            <p:ph idx="1"/>
          </p:nvPr>
        </p:nvSpPr>
        <p:spPr>
          <a:xfrm>
            <a:off x="457200" y="1981200"/>
            <a:ext cx="8229600" cy="3886200"/>
          </a:xfrm>
        </p:spPr>
        <p:txBody>
          <a:bodyPr/>
          <a:lstStyle/>
          <a:p>
            <a:r>
              <a:rPr lang="en-US" sz="2400" dirty="0" smtClean="0"/>
              <a:t>Flexible Spending Account (FSA) </a:t>
            </a:r>
            <a:r>
              <a:rPr lang="en-US" sz="2400" dirty="0"/>
              <a:t>limit of $2,500 including Health and Dependent Care </a:t>
            </a:r>
            <a:r>
              <a:rPr lang="en-US" sz="2400" dirty="0" smtClean="0"/>
              <a:t>FSAs.  HRA </a:t>
            </a:r>
            <a:r>
              <a:rPr lang="en-US" sz="2400" dirty="0"/>
              <a:t>and HSA not impacted by new limit </a:t>
            </a:r>
            <a:r>
              <a:rPr lang="en-US" sz="2400" dirty="0" smtClean="0"/>
              <a:t>(begins in 2013) but are impacted by new regulations</a:t>
            </a:r>
            <a:endParaRPr lang="en-US" sz="2400" dirty="0"/>
          </a:p>
          <a:p>
            <a:r>
              <a:rPr lang="en-US" sz="2400" dirty="0" smtClean="0"/>
              <a:t>Medicare </a:t>
            </a:r>
            <a:r>
              <a:rPr lang="en-US" sz="2400" dirty="0"/>
              <a:t>Tax Increase for income over $200,000 for individuals and $250,000 for joint </a:t>
            </a:r>
            <a:r>
              <a:rPr lang="en-US" sz="2400" dirty="0" smtClean="0"/>
              <a:t>filers</a:t>
            </a:r>
            <a:endParaRPr lang="en-US" sz="2400" dirty="0"/>
          </a:p>
          <a:p>
            <a:r>
              <a:rPr lang="en-US" sz="2400" dirty="0"/>
              <a:t>Patient Centered Outcomes Research Institute Fee </a:t>
            </a:r>
            <a:r>
              <a:rPr lang="en-US" sz="2400" dirty="0" smtClean="0"/>
              <a:t>(First annual fee payable by July 2013 )</a:t>
            </a:r>
          </a:p>
          <a:p>
            <a:pPr lvl="1"/>
            <a:r>
              <a:rPr lang="en-US" sz="2400" dirty="0" smtClean="0"/>
              <a:t>First year, $1 per covered life, second year $2 per covered life, thereafter the $2 is indexed for Medical Inflation</a:t>
            </a:r>
            <a:endParaRPr lang="en-US" sz="2400" dirty="0"/>
          </a:p>
          <a:p>
            <a:pPr marL="0" indent="0">
              <a:buNone/>
            </a:pPr>
            <a:endParaRPr lang="en-US" sz="2400" dirty="0"/>
          </a:p>
        </p:txBody>
      </p:sp>
    </p:spTree>
    <p:extLst>
      <p:ext uri="{BB962C8B-B14F-4D97-AF65-F5344CB8AC3E}">
        <p14:creationId xmlns="" xmlns:p14="http://schemas.microsoft.com/office/powerpoint/2010/main" val="4111591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Employer Specifics</a:t>
            </a:r>
            <a:r>
              <a:rPr lang="en-US" sz="4000" dirty="0"/>
              <a:t/>
            </a:r>
            <a:br>
              <a:rPr lang="en-US" sz="4000" dirty="0"/>
            </a:br>
            <a:r>
              <a:rPr lang="en-US" sz="2800" dirty="0"/>
              <a:t>Additional </a:t>
            </a:r>
            <a:r>
              <a:rPr lang="en-US" sz="2800" dirty="0" smtClean="0"/>
              <a:t>Items (cont.)</a:t>
            </a:r>
            <a:endParaRPr lang="en-US" sz="2800" dirty="0"/>
          </a:p>
        </p:txBody>
      </p:sp>
      <p:sp>
        <p:nvSpPr>
          <p:cNvPr id="3" name="Content Placeholder 2"/>
          <p:cNvSpPr>
            <a:spLocks noGrp="1"/>
          </p:cNvSpPr>
          <p:nvPr>
            <p:ph idx="1"/>
          </p:nvPr>
        </p:nvSpPr>
        <p:spPr>
          <a:xfrm>
            <a:off x="457200" y="1981200"/>
            <a:ext cx="8229600" cy="3886200"/>
          </a:xfrm>
        </p:spPr>
        <p:txBody>
          <a:bodyPr/>
          <a:lstStyle/>
          <a:p>
            <a:r>
              <a:rPr lang="en-US" sz="2400" dirty="0" smtClean="0"/>
              <a:t>Simple </a:t>
            </a:r>
            <a:r>
              <a:rPr lang="en-US" sz="2400" dirty="0"/>
              <a:t>Cafeteria Plans (2014 plan year)</a:t>
            </a:r>
          </a:p>
          <a:p>
            <a:pPr lvl="1"/>
            <a:r>
              <a:rPr lang="en-US" sz="2400" dirty="0" smtClean="0"/>
              <a:t>Congress </a:t>
            </a:r>
            <a:r>
              <a:rPr lang="en-US" sz="2400" dirty="0"/>
              <a:t>amended the Internal Revenue Code to allow eligible employers' cafeteria plans to qualify as simple cafeteria plans. Simple cafeteria plans are treated as meeting certain nondiscrimination requirements and benefits for cafeteria </a:t>
            </a:r>
            <a:r>
              <a:rPr lang="en-US" sz="2400" dirty="0" smtClean="0"/>
              <a:t>plans making the process simpler.</a:t>
            </a:r>
          </a:p>
          <a:p>
            <a:r>
              <a:rPr lang="en-US" sz="2400" dirty="0" smtClean="0"/>
              <a:t>Medical Loss Ratio (MLR) Rebates</a:t>
            </a:r>
          </a:p>
          <a:p>
            <a:pPr lvl="1"/>
            <a:r>
              <a:rPr lang="en-US" sz="2400" dirty="0" smtClean="0"/>
              <a:t>Distribution depends on who pays the premium (employer or employee)</a:t>
            </a:r>
          </a:p>
        </p:txBody>
      </p:sp>
    </p:spTree>
    <p:extLst>
      <p:ext uri="{BB962C8B-B14F-4D97-AF65-F5344CB8AC3E}">
        <p14:creationId xmlns="" xmlns:p14="http://schemas.microsoft.com/office/powerpoint/2010/main" val="1825790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type="body" idx="1"/>
          </p:nvPr>
        </p:nvSpPr>
        <p:spPr>
          <a:xfrm>
            <a:off x="457200" y="2209800"/>
            <a:ext cx="8229600" cy="1295400"/>
          </a:xfrm>
        </p:spPr>
        <p:txBody>
          <a:bodyPr/>
          <a:lstStyle/>
          <a:p>
            <a:pPr marL="285750" indent="-285750" algn="ctr">
              <a:buNone/>
            </a:pPr>
            <a:r>
              <a:rPr lang="en-US" sz="4800" dirty="0" smtClean="0">
                <a:solidFill>
                  <a:schemeClr val="bg2"/>
                </a:solidFill>
                <a:latin typeface="+mj-lt"/>
              </a:rPr>
              <a:t>Part 1</a:t>
            </a:r>
            <a:endParaRPr lang="en-US" sz="4800" dirty="0">
              <a:solidFill>
                <a:schemeClr val="bg2"/>
              </a:solidFill>
              <a:latin typeface="+mj-lt"/>
            </a:endParaRPr>
          </a:p>
        </p:txBody>
      </p:sp>
    </p:spTree>
    <p:extLst>
      <p:ext uri="{BB962C8B-B14F-4D97-AF65-F5344CB8AC3E}">
        <p14:creationId xmlns="" xmlns:p14="http://schemas.microsoft.com/office/powerpoint/2010/main" val="2297124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Premium Calculations</a:t>
            </a:r>
            <a:endParaRPr lang="en-US" sz="2800" dirty="0"/>
          </a:p>
        </p:txBody>
      </p:sp>
      <p:sp>
        <p:nvSpPr>
          <p:cNvPr id="3" name="Content Placeholder 2"/>
          <p:cNvSpPr>
            <a:spLocks noGrp="1"/>
          </p:cNvSpPr>
          <p:nvPr>
            <p:ph idx="1"/>
          </p:nvPr>
        </p:nvSpPr>
        <p:spPr>
          <a:xfrm>
            <a:off x="457200" y="1981200"/>
            <a:ext cx="8229600" cy="3886200"/>
          </a:xfrm>
        </p:spPr>
        <p:txBody>
          <a:bodyPr/>
          <a:lstStyle/>
          <a:p>
            <a:r>
              <a:rPr lang="en-US" sz="1400" dirty="0" smtClean="0"/>
              <a:t>Before the ACA the common practice was to provide your broker (or insurer) a census of your employees.  They would then respond with a single per-employee rate.  What you may not have realized is that the rate they quoted was created by calculating a rate for each employee individually and using those to create a single composite rate.</a:t>
            </a:r>
          </a:p>
          <a:p>
            <a:r>
              <a:rPr lang="en-US" sz="1400" dirty="0" smtClean="0"/>
              <a:t>In the interest of transparency, the ACA required that the broker and insurer provided individual rates for each employee.  While the theory may be sound, in practice this introduced some problems.</a:t>
            </a:r>
          </a:p>
          <a:p>
            <a:r>
              <a:rPr lang="en-US" sz="1400" dirty="0" smtClean="0"/>
              <a:t>As a result of the issues experienced by employers, new regulations have now been issued and as of January 1, 2015 composite premiums are once again permitted.</a:t>
            </a:r>
          </a:p>
          <a:p>
            <a:r>
              <a:rPr lang="en-US" sz="1400" dirty="0" smtClean="0"/>
              <a:t>Composite Premiums are calculated based on the total group premium (average derived from per-member rating) at the time of enrollment at the beginning of the plan year.</a:t>
            </a:r>
          </a:p>
          <a:p>
            <a:r>
              <a:rPr lang="en-US" sz="1400" dirty="0" smtClean="0"/>
              <a:t>The use of Composite Premiums is at each insurer's discretions. While the process is somewhat different than the pre-ACA process, it returns a key benefit for employers.  It allows for the single per employee rate to be used during the entire plan year, meaning that if an employee leaves and is replaced with one of a significantly different age, the employer's costs will not be dramatically impacted mid-year.  This adds back a level of certainty to the employer's planning process.</a:t>
            </a:r>
          </a:p>
          <a:p>
            <a:r>
              <a:rPr lang="en-US" sz="1400" dirty="0" smtClean="0"/>
              <a:t>As of now, no marketplace insurers are planning on offering composite premiums.</a:t>
            </a:r>
          </a:p>
        </p:txBody>
      </p:sp>
    </p:spTree>
    <p:extLst>
      <p:ext uri="{BB962C8B-B14F-4D97-AF65-F5344CB8AC3E}">
        <p14:creationId xmlns="" xmlns:p14="http://schemas.microsoft.com/office/powerpoint/2010/main" val="1825790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81000"/>
            <a:ext cx="8229600" cy="1371600"/>
          </a:xfrm>
        </p:spPr>
        <p:txBody>
          <a:bodyPr/>
          <a:lstStyle/>
          <a:p>
            <a:pPr marL="342900" indent="-342900" eaLnBrk="1" hangingPunct="1"/>
            <a:r>
              <a:rPr lang="en-US" sz="4000" dirty="0" smtClean="0">
                <a:cs typeface="Arial" charset="0"/>
              </a:rPr>
              <a:t>Health Insurance Marketplace: Subsidies</a:t>
            </a:r>
          </a:p>
        </p:txBody>
      </p:sp>
      <p:sp>
        <p:nvSpPr>
          <p:cNvPr id="3" name="Content Placeholder 2"/>
          <p:cNvSpPr>
            <a:spLocks noGrp="1"/>
          </p:cNvSpPr>
          <p:nvPr>
            <p:ph idx="1"/>
          </p:nvPr>
        </p:nvSpPr>
        <p:spPr>
          <a:xfrm>
            <a:off x="762000" y="1752600"/>
            <a:ext cx="7696200" cy="3810000"/>
          </a:xfrm>
        </p:spPr>
        <p:txBody>
          <a:bodyPr/>
          <a:lstStyle/>
          <a:p>
            <a:pPr marL="0" indent="0" eaLnBrk="1" hangingPunct="1">
              <a:buFont typeface="Wingdings" pitchFamily="2" charset="2"/>
              <a:buNone/>
              <a:defRPr/>
            </a:pPr>
            <a:r>
              <a:rPr lang="en-US" sz="2400" dirty="0" smtClean="0"/>
              <a:t>Who </a:t>
            </a:r>
            <a:r>
              <a:rPr lang="en-US" sz="2400" dirty="0"/>
              <a:t>can get </a:t>
            </a:r>
            <a:r>
              <a:rPr lang="en-US" sz="2400" dirty="0" smtClean="0"/>
              <a:t>an individual </a:t>
            </a:r>
            <a:r>
              <a:rPr lang="en-US" sz="2400" dirty="0"/>
              <a:t>subsidy?</a:t>
            </a:r>
          </a:p>
          <a:p>
            <a:pPr eaLnBrk="1" hangingPunct="1">
              <a:defRPr/>
            </a:pPr>
            <a:r>
              <a:rPr lang="en-US" sz="2400" dirty="0" smtClean="0"/>
              <a:t>If NO access to employer coverage:</a:t>
            </a:r>
          </a:p>
          <a:p>
            <a:pPr lvl="1" eaLnBrk="1" hangingPunct="1">
              <a:defRPr/>
            </a:pPr>
            <a:r>
              <a:rPr lang="en-US" sz="1600" dirty="0" smtClean="0"/>
              <a:t>Household income between 100 and 400% FPL (under 100% FPL legally present non-citizens)</a:t>
            </a:r>
            <a:endParaRPr lang="en-US" sz="1600" dirty="0"/>
          </a:p>
          <a:p>
            <a:pPr eaLnBrk="1" hangingPunct="1">
              <a:defRPr/>
            </a:pPr>
            <a:r>
              <a:rPr lang="en-US" sz="2400" dirty="0" smtClean="0"/>
              <a:t>If YES access to employer coverage:</a:t>
            </a:r>
          </a:p>
          <a:p>
            <a:pPr marL="457200" lvl="1" indent="0" eaLnBrk="1" hangingPunct="1">
              <a:buFont typeface="Wingdings" pitchFamily="2" charset="2"/>
              <a:buNone/>
              <a:defRPr/>
            </a:pPr>
            <a:r>
              <a:rPr lang="en-US" sz="1600" dirty="0" smtClean="0"/>
              <a:t>Income between 100 and 400% FPL (under </a:t>
            </a:r>
            <a:r>
              <a:rPr lang="en-US" sz="1600" dirty="0"/>
              <a:t>100% FPL legally present non-citizens) AND</a:t>
            </a:r>
            <a:endParaRPr lang="en-US" sz="1600" dirty="0" smtClean="0"/>
          </a:p>
          <a:p>
            <a:pPr lvl="1" eaLnBrk="1" hangingPunct="1">
              <a:defRPr/>
            </a:pPr>
            <a:r>
              <a:rPr lang="en-US" sz="1600" dirty="0" smtClean="0"/>
              <a:t>Employer plan coverage less than 60% of average expenses or</a:t>
            </a:r>
          </a:p>
          <a:p>
            <a:pPr lvl="1" eaLnBrk="1" hangingPunct="1">
              <a:defRPr/>
            </a:pPr>
            <a:r>
              <a:rPr lang="en-US" sz="1600" dirty="0" smtClean="0"/>
              <a:t>Employer plan for employee costs more than 9.5% of income</a:t>
            </a:r>
          </a:p>
          <a:p>
            <a:pPr eaLnBrk="1" hangingPunct="1">
              <a:defRPr/>
            </a:pPr>
            <a:r>
              <a:rPr lang="en-US" sz="2400" dirty="0" smtClean="0"/>
              <a:t>Sample 2013 FPLs:  </a:t>
            </a:r>
          </a:p>
          <a:p>
            <a:pPr marL="0" indent="0" eaLnBrk="1" hangingPunct="1">
              <a:buFont typeface="Wingdings" pitchFamily="2" charset="2"/>
              <a:buNone/>
              <a:defRPr/>
            </a:pPr>
            <a:r>
              <a:rPr lang="en-US" sz="1600" dirty="0"/>
              <a:t>	</a:t>
            </a:r>
            <a:r>
              <a:rPr lang="en-US" sz="1600" dirty="0" smtClean="0"/>
              <a:t>	100% Single - $11,490, Family of 4 - $23,550</a:t>
            </a:r>
          </a:p>
          <a:p>
            <a:pPr marL="0" indent="0" eaLnBrk="1" hangingPunct="1">
              <a:buFont typeface="Wingdings" pitchFamily="2" charset="2"/>
              <a:buNone/>
              <a:defRPr/>
            </a:pPr>
            <a:r>
              <a:rPr lang="en-US" sz="1600" dirty="0"/>
              <a:t>	</a:t>
            </a:r>
            <a:r>
              <a:rPr lang="en-US" sz="1600" dirty="0" smtClean="0"/>
              <a:t>	400% Single - $45,960, Family of 4 - $94,200</a:t>
            </a:r>
          </a:p>
          <a:p>
            <a:pPr marL="0" indent="0" eaLnBrk="1" hangingPunct="1">
              <a:buFont typeface="Wingdings" pitchFamily="2" charset="2"/>
              <a:buNone/>
              <a:defRPr/>
            </a:pPr>
            <a:r>
              <a:rPr lang="en-US" sz="2400" dirty="0" smtClean="0"/>
              <a:t/>
            </a:r>
            <a:br>
              <a:rPr lang="en-US" sz="2400" dirty="0" smtClean="0"/>
            </a:br>
            <a:r>
              <a:rPr lang="en-US" sz="2400" dirty="0" smtClean="0"/>
              <a:t/>
            </a:r>
            <a:br>
              <a:rPr lang="en-US" sz="2400" dirty="0" smtClean="0"/>
            </a:br>
            <a:endParaRPr lang="en-US" sz="2400" dirty="0" smtClean="0"/>
          </a:p>
        </p:txBody>
      </p:sp>
    </p:spTree>
    <p:extLst>
      <p:ext uri="{BB962C8B-B14F-4D97-AF65-F5344CB8AC3E}">
        <p14:creationId xmlns="" xmlns:p14="http://schemas.microsoft.com/office/powerpoint/2010/main" val="3348194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cstate="print"/>
          <a:srcRect/>
          <a:stretch>
            <a:fillRect/>
          </a:stretch>
        </p:blipFill>
        <p:spPr bwMode="auto">
          <a:xfrm>
            <a:off x="304800" y="990600"/>
            <a:ext cx="8229599" cy="5699482"/>
          </a:xfrm>
          <a:prstGeom prst="rect">
            <a:avLst/>
          </a:prstGeom>
          <a:noFill/>
          <a:ln w="9525">
            <a:noFill/>
            <a:miter lim="800000"/>
            <a:headEnd/>
            <a:tailEnd/>
          </a:ln>
        </p:spPr>
      </p:pic>
      <p:sp>
        <p:nvSpPr>
          <p:cNvPr id="8" name="TextBox 7"/>
          <p:cNvSpPr txBox="1"/>
          <p:nvPr/>
        </p:nvSpPr>
        <p:spPr>
          <a:xfrm>
            <a:off x="381000" y="457200"/>
            <a:ext cx="8001000" cy="461665"/>
          </a:xfrm>
          <a:prstGeom prst="rect">
            <a:avLst/>
          </a:prstGeom>
          <a:noFill/>
        </p:spPr>
        <p:txBody>
          <a:bodyPr wrap="square" rtlCol="0">
            <a:spAutoFit/>
          </a:bodyPr>
          <a:lstStyle/>
          <a:p>
            <a:pPr algn="ctr"/>
            <a:r>
              <a:rPr lang="en-US" sz="2400" b="1" dirty="0" smtClean="0">
                <a:solidFill>
                  <a:schemeClr val="bg2"/>
                </a:solidFill>
                <a:latin typeface="+mj-lt"/>
              </a:rPr>
              <a:t>Advanced Premium Tax Credits by Income</a:t>
            </a:r>
            <a:endParaRPr lang="en-US" sz="2400" b="1" dirty="0">
              <a:solidFill>
                <a:schemeClr val="bg2"/>
              </a:solidFill>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pPr lvl="1">
              <a:defRPr/>
            </a:pPr>
            <a:r>
              <a:rPr lang="en-US" sz="4000" dirty="0" smtClean="0">
                <a:latin typeface="+mj-lt"/>
              </a:rPr>
              <a:t>Other Financial Help</a:t>
            </a:r>
            <a:endParaRPr lang="en-US" sz="4000" dirty="0">
              <a:latin typeface="+mj-lt"/>
              <a:ea typeface="+mj-ea"/>
              <a:cs typeface="+mj-cs"/>
            </a:endParaRPr>
          </a:p>
        </p:txBody>
      </p:sp>
      <p:sp>
        <p:nvSpPr>
          <p:cNvPr id="3" name="Content Placeholder 2"/>
          <p:cNvSpPr>
            <a:spLocks noGrp="1"/>
          </p:cNvSpPr>
          <p:nvPr>
            <p:ph idx="1"/>
          </p:nvPr>
        </p:nvSpPr>
        <p:spPr>
          <a:xfrm>
            <a:off x="854075" y="1828800"/>
            <a:ext cx="7696200" cy="4876800"/>
          </a:xfrm>
        </p:spPr>
        <p:txBody>
          <a:bodyPr/>
          <a:lstStyle/>
          <a:p>
            <a:pPr eaLnBrk="1" hangingPunct="1">
              <a:defRPr/>
            </a:pPr>
            <a:r>
              <a:rPr lang="en-US" sz="2400" dirty="0" smtClean="0"/>
              <a:t>Cost-sharing subsidies (only if Silver plan purchased):</a:t>
            </a:r>
          </a:p>
          <a:p>
            <a:pPr marL="0" indent="0" eaLnBrk="1" hangingPunct="1">
              <a:buFont typeface="Wingdings" pitchFamily="2" charset="2"/>
              <a:buNone/>
              <a:defRPr/>
            </a:pPr>
            <a:endParaRPr lang="en-US" sz="2400" dirty="0"/>
          </a:p>
          <a:p>
            <a:pPr marL="0" indent="0" eaLnBrk="1" hangingPunct="1">
              <a:buFont typeface="Wingdings" pitchFamily="2" charset="2"/>
              <a:buNone/>
              <a:defRPr/>
            </a:pPr>
            <a:endParaRPr lang="en-US" sz="2400" dirty="0" smtClean="0"/>
          </a:p>
          <a:p>
            <a:pPr marL="0" indent="0" eaLnBrk="1" hangingPunct="1">
              <a:buFont typeface="Wingdings" pitchFamily="2" charset="2"/>
              <a:buNone/>
              <a:defRPr/>
            </a:pPr>
            <a:endParaRPr lang="en-US" sz="2400" dirty="0" smtClean="0"/>
          </a:p>
          <a:p>
            <a:pPr eaLnBrk="1" hangingPunct="1">
              <a:defRPr/>
            </a:pPr>
            <a:endParaRPr lang="en-US" sz="2400" dirty="0" smtClean="0"/>
          </a:p>
          <a:p>
            <a:pPr eaLnBrk="1" hangingPunct="1">
              <a:defRPr/>
            </a:pPr>
            <a:r>
              <a:rPr lang="en-US" sz="2400" dirty="0" smtClean="0"/>
              <a:t>Out-of-pocket </a:t>
            </a:r>
            <a:r>
              <a:rPr lang="en-US" sz="2400" dirty="0"/>
              <a:t>spending </a:t>
            </a:r>
            <a:r>
              <a:rPr lang="en-US" sz="2400" dirty="0" smtClean="0"/>
              <a:t>limits</a:t>
            </a:r>
            <a:endParaRPr lang="en-US" sz="2400" dirty="0"/>
          </a:p>
          <a:p>
            <a:pPr lvl="1" eaLnBrk="1" hangingPunct="1">
              <a:defRPr/>
            </a:pPr>
            <a:r>
              <a:rPr lang="en-US" sz="2000" dirty="0" smtClean="0"/>
              <a:t>For insured plans sold on or off the Exchange, maximum individual out-of-pocket is $6,350 (will adjust each year) </a:t>
            </a:r>
          </a:p>
          <a:p>
            <a:pPr lvl="1" eaLnBrk="1" hangingPunct="1">
              <a:defRPr/>
            </a:pPr>
            <a:r>
              <a:rPr lang="en-US" sz="2000" dirty="0" smtClean="0"/>
              <a:t>Note OOP Max does not include premium costs and does not apply to out-of-network charges</a:t>
            </a:r>
            <a:r>
              <a:rPr lang="en-US" sz="2000" dirty="0"/>
              <a:t/>
            </a:r>
            <a:br>
              <a:rPr lang="en-US" sz="2000" dirty="0"/>
            </a:br>
            <a:endParaRPr lang="en-US" sz="2000" dirty="0" smtClean="0"/>
          </a:p>
        </p:txBody>
      </p:sp>
      <p:sp>
        <p:nvSpPr>
          <p:cNvPr id="48132" name="Rectangle 6"/>
          <p:cNvSpPr>
            <a:spLocks noChangeArrowheads="1"/>
          </p:cNvSpPr>
          <p:nvPr/>
        </p:nvSpPr>
        <p:spPr bwMode="auto">
          <a:xfrm>
            <a:off x="1238250" y="2667000"/>
            <a:ext cx="7312025" cy="1600200"/>
          </a:xfrm>
          <a:prstGeom prst="rect">
            <a:avLst/>
          </a:prstGeom>
          <a:noFill/>
          <a:ln w="9525">
            <a:noFill/>
            <a:miter lim="800000"/>
            <a:headEnd/>
            <a:tailEnd/>
          </a:ln>
        </p:spPr>
        <p:txBody>
          <a:bodyPr>
            <a:spAutoFit/>
          </a:bodyPr>
          <a:lstStyle/>
          <a:p>
            <a:r>
              <a:rPr lang="en-US" b="1" dirty="0">
                <a:latin typeface="+mn-lt"/>
              </a:rPr>
              <a:t>Income Level 	Actuarial Value* increased to… </a:t>
            </a:r>
            <a:r>
              <a:rPr lang="en-US" dirty="0">
                <a:latin typeface="+mn-lt"/>
              </a:rPr>
              <a:t>	</a:t>
            </a:r>
          </a:p>
          <a:p>
            <a:r>
              <a:rPr lang="en-US" dirty="0">
                <a:latin typeface="+mn-lt"/>
              </a:rPr>
              <a:t>100-150% FPL 	94% 	</a:t>
            </a:r>
          </a:p>
          <a:p>
            <a:r>
              <a:rPr lang="en-US" dirty="0">
                <a:latin typeface="+mn-lt"/>
              </a:rPr>
              <a:t>150-200% FPL 	87% 	</a:t>
            </a:r>
          </a:p>
          <a:p>
            <a:r>
              <a:rPr lang="en-US" dirty="0">
                <a:latin typeface="+mn-lt"/>
              </a:rPr>
              <a:t>200-250% FPL 	73% </a:t>
            </a:r>
          </a:p>
          <a:p>
            <a:endParaRPr lang="en-US" sz="1200" dirty="0">
              <a:latin typeface="+mn-lt"/>
            </a:endParaRPr>
          </a:p>
          <a:p>
            <a:r>
              <a:rPr lang="en-US" sz="1400" dirty="0">
                <a:latin typeface="+mn-lt"/>
              </a:rPr>
              <a:t>*Actuarial Value is percent of average individual’s medical costs covered by the plan</a:t>
            </a:r>
            <a:endParaRPr lang="en-US" dirty="0">
              <a:latin typeface="+mn-lt"/>
            </a:endParaRPr>
          </a:p>
        </p:txBody>
      </p:sp>
    </p:spTree>
    <p:extLst>
      <p:ext uri="{BB962C8B-B14F-4D97-AF65-F5344CB8AC3E}">
        <p14:creationId xmlns="" xmlns:p14="http://schemas.microsoft.com/office/powerpoint/2010/main" val="2038126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Affordability Issues: </a:t>
            </a:r>
            <a:br>
              <a:rPr lang="en-US" sz="4000" dirty="0" smtClean="0"/>
            </a:br>
            <a:r>
              <a:rPr lang="en-US" sz="4000" dirty="0" smtClean="0"/>
              <a:t>The Family Glitch</a:t>
            </a:r>
            <a:endParaRPr lang="en-US" sz="4000" dirty="0"/>
          </a:p>
        </p:txBody>
      </p:sp>
      <p:sp>
        <p:nvSpPr>
          <p:cNvPr id="3" name="Content Placeholder 2"/>
          <p:cNvSpPr>
            <a:spLocks noGrp="1"/>
          </p:cNvSpPr>
          <p:nvPr>
            <p:ph idx="1"/>
          </p:nvPr>
        </p:nvSpPr>
        <p:spPr>
          <a:xfrm>
            <a:off x="457200" y="1981200"/>
            <a:ext cx="8229600" cy="3810000"/>
          </a:xfrm>
        </p:spPr>
        <p:txBody>
          <a:bodyPr/>
          <a:lstStyle/>
          <a:p>
            <a:pPr>
              <a:buClr>
                <a:srgbClr val="0099CC"/>
              </a:buClr>
            </a:pPr>
            <a:r>
              <a:rPr lang="en-US" sz="2400" dirty="0" smtClean="0">
                <a:solidFill>
                  <a:schemeClr val="tx1"/>
                </a:solidFill>
              </a:rPr>
              <a:t>If </a:t>
            </a:r>
            <a:r>
              <a:rPr lang="en-US" sz="2400" dirty="0">
                <a:solidFill>
                  <a:schemeClr val="tx1"/>
                </a:solidFill>
              </a:rPr>
              <a:t>an INDIVIDUAL has access to affordable coverage at work (defined as costing less than 9.5% of </a:t>
            </a:r>
            <a:r>
              <a:rPr lang="en-US" sz="2400" b="1" i="1" dirty="0" smtClean="0">
                <a:solidFill>
                  <a:schemeClr val="tx1"/>
                </a:solidFill>
              </a:rPr>
              <a:t>household income </a:t>
            </a:r>
            <a:r>
              <a:rPr lang="en-US" sz="2400" dirty="0">
                <a:solidFill>
                  <a:schemeClr val="tx1"/>
                </a:solidFill>
              </a:rPr>
              <a:t>for </a:t>
            </a:r>
            <a:r>
              <a:rPr lang="en-US" sz="2400" dirty="0" smtClean="0">
                <a:solidFill>
                  <a:schemeClr val="tx1"/>
                </a:solidFill>
              </a:rPr>
              <a:t>employee-only </a:t>
            </a:r>
            <a:r>
              <a:rPr lang="en-US" sz="2400" dirty="0">
                <a:solidFill>
                  <a:schemeClr val="tx1"/>
                </a:solidFill>
              </a:rPr>
              <a:t>coverage), </a:t>
            </a:r>
            <a:r>
              <a:rPr lang="en-US" sz="2400" dirty="0" smtClean="0">
                <a:solidFill>
                  <a:schemeClr val="tx1"/>
                </a:solidFill>
              </a:rPr>
              <a:t>and the FAMILY is offered coverage from the employer (even if there is no employer contribution) then </a:t>
            </a:r>
            <a:r>
              <a:rPr lang="en-US" sz="2400" dirty="0">
                <a:solidFill>
                  <a:schemeClr val="tx1"/>
                </a:solidFill>
              </a:rPr>
              <a:t>the FAMILY cannot access subsidies in the </a:t>
            </a:r>
            <a:r>
              <a:rPr lang="en-US" sz="2400" dirty="0" smtClean="0">
                <a:solidFill>
                  <a:schemeClr val="tx1"/>
                </a:solidFill>
              </a:rPr>
              <a:t>Marketplace </a:t>
            </a:r>
          </a:p>
          <a:p>
            <a:pPr>
              <a:buClr>
                <a:srgbClr val="0099CC"/>
              </a:buClr>
            </a:pPr>
            <a:r>
              <a:rPr lang="en-US" sz="2400" dirty="0" smtClean="0">
                <a:solidFill>
                  <a:schemeClr val="tx1"/>
                </a:solidFill>
              </a:rPr>
              <a:t>However, if the cost of FAMILY coverage for the spouse and dependents of a covered employee exceeds 8% of the </a:t>
            </a:r>
            <a:r>
              <a:rPr lang="en-US" sz="2400" b="1" i="1" dirty="0" smtClean="0">
                <a:solidFill>
                  <a:schemeClr val="tx1"/>
                </a:solidFill>
              </a:rPr>
              <a:t>household income</a:t>
            </a:r>
            <a:r>
              <a:rPr lang="en-US" sz="2400" dirty="0" smtClean="0">
                <a:solidFill>
                  <a:schemeClr val="tx1"/>
                </a:solidFill>
              </a:rPr>
              <a:t>, they are exempt from the penalty (but still not eligible for subsidies)</a:t>
            </a:r>
          </a:p>
          <a:p>
            <a:pPr marL="0" indent="0">
              <a:buClr>
                <a:srgbClr val="0099CC"/>
              </a:buClr>
              <a:buNone/>
            </a:pPr>
            <a:endParaRPr lang="en-US" sz="2400" dirty="0" smtClean="0"/>
          </a:p>
        </p:txBody>
      </p:sp>
    </p:spTree>
    <p:extLst>
      <p:ext uri="{BB962C8B-B14F-4D97-AF65-F5344CB8AC3E}">
        <p14:creationId xmlns="" xmlns:p14="http://schemas.microsoft.com/office/powerpoint/2010/main" val="528027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Affordability Issues: </a:t>
            </a:r>
            <a:br>
              <a:rPr lang="en-US" sz="4000" dirty="0" smtClean="0"/>
            </a:br>
            <a:r>
              <a:rPr lang="en-US" sz="4000" dirty="0" smtClean="0"/>
              <a:t>Employee Coverage</a:t>
            </a:r>
            <a:endParaRPr lang="en-US" sz="4000" dirty="0"/>
          </a:p>
        </p:txBody>
      </p:sp>
      <p:sp>
        <p:nvSpPr>
          <p:cNvPr id="3" name="Content Placeholder 2"/>
          <p:cNvSpPr>
            <a:spLocks noGrp="1"/>
          </p:cNvSpPr>
          <p:nvPr>
            <p:ph idx="1"/>
          </p:nvPr>
        </p:nvSpPr>
        <p:spPr/>
        <p:txBody>
          <a:bodyPr/>
          <a:lstStyle/>
          <a:p>
            <a:pPr>
              <a:buClr>
                <a:srgbClr val="0099CC"/>
              </a:buClr>
            </a:pPr>
            <a:r>
              <a:rPr lang="en-US" sz="2400" dirty="0">
                <a:solidFill>
                  <a:schemeClr val="tx1"/>
                </a:solidFill>
              </a:rPr>
              <a:t>Subsidies </a:t>
            </a:r>
            <a:r>
              <a:rPr lang="en-US" sz="2400" dirty="0" smtClean="0">
                <a:solidFill>
                  <a:schemeClr val="tx1"/>
                </a:solidFill>
              </a:rPr>
              <a:t>are not </a:t>
            </a:r>
            <a:r>
              <a:rPr lang="en-US" sz="2400" dirty="0">
                <a:solidFill>
                  <a:schemeClr val="tx1"/>
                </a:solidFill>
              </a:rPr>
              <a:t>available for employees </a:t>
            </a:r>
            <a:r>
              <a:rPr lang="en-US" sz="2400" dirty="0" smtClean="0">
                <a:solidFill>
                  <a:schemeClr val="tx1"/>
                </a:solidFill>
              </a:rPr>
              <a:t>as </a:t>
            </a:r>
            <a:r>
              <a:rPr lang="en-US" sz="2400" dirty="0">
                <a:solidFill>
                  <a:schemeClr val="tx1"/>
                </a:solidFill>
              </a:rPr>
              <a:t>long as </a:t>
            </a:r>
            <a:r>
              <a:rPr lang="en-US" sz="2400" dirty="0" smtClean="0">
                <a:solidFill>
                  <a:schemeClr val="tx1"/>
                </a:solidFill>
              </a:rPr>
              <a:t>the employer’s coverage is deemed affordable </a:t>
            </a:r>
            <a:r>
              <a:rPr lang="en-US" sz="2400" dirty="0">
                <a:solidFill>
                  <a:schemeClr val="tx1"/>
                </a:solidFill>
              </a:rPr>
              <a:t>(less than 9.5% of</a:t>
            </a:r>
            <a:r>
              <a:rPr lang="en-US" sz="2400" b="1" i="1" dirty="0">
                <a:solidFill>
                  <a:schemeClr val="tx1"/>
                </a:solidFill>
              </a:rPr>
              <a:t> </a:t>
            </a:r>
            <a:r>
              <a:rPr lang="en-US" sz="2400" b="1" i="1" dirty="0" smtClean="0">
                <a:solidFill>
                  <a:schemeClr val="tx1"/>
                </a:solidFill>
              </a:rPr>
              <a:t>household income</a:t>
            </a:r>
            <a:r>
              <a:rPr lang="en-US" sz="2400" dirty="0">
                <a:solidFill>
                  <a:schemeClr val="tx1"/>
                </a:solidFill>
              </a:rPr>
              <a:t>) and credible (60% actuarial value). </a:t>
            </a:r>
            <a:endParaRPr lang="en-US" sz="2400" dirty="0" smtClean="0">
              <a:solidFill>
                <a:schemeClr val="tx1"/>
              </a:solidFill>
            </a:endParaRPr>
          </a:p>
          <a:p>
            <a:pPr>
              <a:buClr>
                <a:srgbClr val="0099CC"/>
              </a:buClr>
            </a:pPr>
            <a:r>
              <a:rPr lang="en-US" sz="2400" dirty="0" smtClean="0">
                <a:solidFill>
                  <a:schemeClr val="tx1"/>
                </a:solidFill>
              </a:rPr>
              <a:t>Unlike </a:t>
            </a:r>
            <a:r>
              <a:rPr lang="en-US" sz="2400" dirty="0">
                <a:solidFill>
                  <a:schemeClr val="tx1"/>
                </a:solidFill>
              </a:rPr>
              <a:t>individual </a:t>
            </a:r>
            <a:r>
              <a:rPr lang="en-US" sz="2400" dirty="0" smtClean="0">
                <a:solidFill>
                  <a:schemeClr val="tx1"/>
                </a:solidFill>
              </a:rPr>
              <a:t>coverage </a:t>
            </a:r>
            <a:r>
              <a:rPr lang="en-US" sz="2400" dirty="0">
                <a:solidFill>
                  <a:schemeClr val="tx1"/>
                </a:solidFill>
              </a:rPr>
              <a:t>in the Marketplace, </a:t>
            </a:r>
            <a:r>
              <a:rPr lang="en-US" sz="2400" dirty="0" smtClean="0">
                <a:solidFill>
                  <a:schemeClr val="tx1"/>
                </a:solidFill>
              </a:rPr>
              <a:t>where subsidies vary be income level, employee premiums do </a:t>
            </a:r>
            <a:r>
              <a:rPr lang="en-US" sz="2400" dirty="0">
                <a:solidFill>
                  <a:schemeClr val="tx1"/>
                </a:solidFill>
              </a:rPr>
              <a:t>not vary by </a:t>
            </a:r>
            <a:r>
              <a:rPr lang="en-US" sz="2400" dirty="0" smtClean="0">
                <a:solidFill>
                  <a:schemeClr val="tx1"/>
                </a:solidFill>
              </a:rPr>
              <a:t>income nor does the definition of affordability.</a:t>
            </a:r>
            <a:endParaRPr lang="en-US" sz="2400" dirty="0">
              <a:solidFill>
                <a:schemeClr val="tx1"/>
              </a:solidFill>
            </a:endParaRPr>
          </a:p>
        </p:txBody>
      </p:sp>
    </p:spTree>
    <p:extLst>
      <p:ext uri="{BB962C8B-B14F-4D97-AF65-F5344CB8AC3E}">
        <p14:creationId xmlns="" xmlns:p14="http://schemas.microsoft.com/office/powerpoint/2010/main" val="2971428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Employer-sponsored Coverage: </a:t>
            </a:r>
            <a:br>
              <a:rPr lang="en-US" sz="4000" dirty="0" smtClean="0"/>
            </a:br>
            <a:r>
              <a:rPr lang="en-US" sz="4000" dirty="0" smtClean="0"/>
              <a:t>Common Issues/Questions (cont.)</a:t>
            </a:r>
            <a:endParaRPr lang="en-US" sz="4000" dirty="0"/>
          </a:p>
        </p:txBody>
      </p:sp>
      <p:sp>
        <p:nvSpPr>
          <p:cNvPr id="3" name="Content Placeholder 2"/>
          <p:cNvSpPr>
            <a:spLocks noGrp="1"/>
          </p:cNvSpPr>
          <p:nvPr>
            <p:ph idx="1"/>
          </p:nvPr>
        </p:nvSpPr>
        <p:spPr/>
        <p:txBody>
          <a:bodyPr/>
          <a:lstStyle/>
          <a:p>
            <a:pPr>
              <a:buClr>
                <a:srgbClr val="0099CC"/>
              </a:buClr>
            </a:pPr>
            <a:r>
              <a:rPr lang="en-US" sz="2400" dirty="0" smtClean="0">
                <a:solidFill>
                  <a:schemeClr val="tx1"/>
                </a:solidFill>
              </a:rPr>
              <a:t>Employer Contributions to Individual Coverage </a:t>
            </a:r>
          </a:p>
          <a:p>
            <a:pPr lvl="1">
              <a:buClr>
                <a:srgbClr val="0099CC"/>
              </a:buClr>
            </a:pPr>
            <a:r>
              <a:rPr lang="en-US" sz="2000" dirty="0" smtClean="0">
                <a:solidFill>
                  <a:schemeClr val="tx1"/>
                </a:solidFill>
              </a:rPr>
              <a:t>There may be a way for employees to buy </a:t>
            </a:r>
            <a:r>
              <a:rPr lang="en-US" sz="2000" dirty="0">
                <a:solidFill>
                  <a:schemeClr val="tx1"/>
                </a:solidFill>
              </a:rPr>
              <a:t>coverage outside the </a:t>
            </a:r>
            <a:r>
              <a:rPr lang="en-US" sz="2000" dirty="0" smtClean="0">
                <a:solidFill>
                  <a:schemeClr val="tx1"/>
                </a:solidFill>
              </a:rPr>
              <a:t>Marketplace using </a:t>
            </a:r>
            <a:r>
              <a:rPr lang="en-US" sz="2000" dirty="0">
                <a:solidFill>
                  <a:schemeClr val="tx1"/>
                </a:solidFill>
              </a:rPr>
              <a:t>a 125 salary reduction agreement.  </a:t>
            </a:r>
            <a:r>
              <a:rPr lang="en-US" sz="2000" dirty="0" smtClean="0">
                <a:solidFill>
                  <a:schemeClr val="tx1"/>
                </a:solidFill>
              </a:rPr>
              <a:t>Recent guidance </a:t>
            </a:r>
            <a:r>
              <a:rPr lang="en-US" sz="2000" dirty="0">
                <a:solidFill>
                  <a:schemeClr val="tx1"/>
                </a:solidFill>
              </a:rPr>
              <a:t>seems to </a:t>
            </a:r>
            <a:r>
              <a:rPr lang="en-US" sz="2000" dirty="0" smtClean="0">
                <a:solidFill>
                  <a:schemeClr val="tx1"/>
                </a:solidFill>
              </a:rPr>
              <a:t>indicate that employers </a:t>
            </a:r>
            <a:r>
              <a:rPr lang="en-US" sz="2000" dirty="0">
                <a:solidFill>
                  <a:schemeClr val="tx1"/>
                </a:solidFill>
              </a:rPr>
              <a:t>can supplement this to a certain extent under certain circumstances. </a:t>
            </a:r>
            <a:r>
              <a:rPr lang="en-US" sz="2000" dirty="0" smtClean="0">
                <a:solidFill>
                  <a:schemeClr val="tx1"/>
                </a:solidFill>
              </a:rPr>
              <a:t> (See your broker/tax professional for details.)</a:t>
            </a:r>
          </a:p>
          <a:p>
            <a:pPr lvl="1">
              <a:buClr>
                <a:srgbClr val="0099CC"/>
              </a:buClr>
            </a:pPr>
            <a:r>
              <a:rPr lang="en-US" sz="2000" dirty="0" smtClean="0">
                <a:solidFill>
                  <a:schemeClr val="tx1"/>
                </a:solidFill>
              </a:rPr>
              <a:t>However, there is </a:t>
            </a:r>
            <a:r>
              <a:rPr lang="en-US" sz="2000" b="1" dirty="0" smtClean="0">
                <a:solidFill>
                  <a:schemeClr val="tx1"/>
                </a:solidFill>
              </a:rPr>
              <a:t>no </a:t>
            </a:r>
            <a:r>
              <a:rPr lang="en-US" sz="2000" dirty="0" smtClean="0">
                <a:solidFill>
                  <a:schemeClr val="tx1"/>
                </a:solidFill>
              </a:rPr>
              <a:t>way for the employer to structure the plan so that the employee can use pre-tax contributions (from either the employer or employee) to purchase plans on the Marketplace and be eligible for individual subsidies </a:t>
            </a:r>
            <a:endParaRPr lang="en-US" sz="2000" dirty="0">
              <a:solidFill>
                <a:schemeClr val="tx1"/>
              </a:solidFill>
            </a:endParaRPr>
          </a:p>
        </p:txBody>
      </p:sp>
    </p:spTree>
    <p:extLst>
      <p:ext uri="{BB962C8B-B14F-4D97-AF65-F5344CB8AC3E}">
        <p14:creationId xmlns="" xmlns:p14="http://schemas.microsoft.com/office/powerpoint/2010/main" val="2305259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To offer or partially offer or not to offer, that is the question</a:t>
            </a:r>
            <a:endParaRPr lang="en-US" sz="4000" dirty="0"/>
          </a:p>
        </p:txBody>
      </p:sp>
      <p:sp>
        <p:nvSpPr>
          <p:cNvPr id="3" name="Content Placeholder 2"/>
          <p:cNvSpPr>
            <a:spLocks noGrp="1"/>
          </p:cNvSpPr>
          <p:nvPr>
            <p:ph idx="1"/>
          </p:nvPr>
        </p:nvSpPr>
        <p:spPr>
          <a:xfrm>
            <a:off x="457200" y="1981200"/>
            <a:ext cx="8229600" cy="3886200"/>
          </a:xfrm>
        </p:spPr>
        <p:txBody>
          <a:bodyPr/>
          <a:lstStyle/>
          <a:p>
            <a:pPr marL="0" indent="0">
              <a:buNone/>
            </a:pPr>
            <a:r>
              <a:rPr lang="en-US" dirty="0" smtClean="0"/>
              <a:t>Three options:</a:t>
            </a:r>
          </a:p>
          <a:p>
            <a:r>
              <a:rPr lang="en-US" dirty="0" smtClean="0"/>
              <a:t>Offer to Employee and Dependents</a:t>
            </a:r>
          </a:p>
          <a:p>
            <a:r>
              <a:rPr lang="en-US" dirty="0" smtClean="0"/>
              <a:t>Offer to Employees Only (only if not subject to pay-or-play)</a:t>
            </a:r>
          </a:p>
          <a:p>
            <a:r>
              <a:rPr lang="en-US" dirty="0" smtClean="0"/>
              <a:t>Do Not Offer</a:t>
            </a:r>
          </a:p>
        </p:txBody>
      </p:sp>
    </p:spTree>
    <p:extLst>
      <p:ext uri="{BB962C8B-B14F-4D97-AF65-F5344CB8AC3E}">
        <p14:creationId xmlns="" xmlns:p14="http://schemas.microsoft.com/office/powerpoint/2010/main" val="893875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To offer or partially offer or not to offer, that is the question</a:t>
            </a:r>
          </a:p>
        </p:txBody>
      </p:sp>
      <p:sp>
        <p:nvSpPr>
          <p:cNvPr id="3" name="Content Placeholder 2"/>
          <p:cNvSpPr>
            <a:spLocks noGrp="1"/>
          </p:cNvSpPr>
          <p:nvPr>
            <p:ph idx="1"/>
          </p:nvPr>
        </p:nvSpPr>
        <p:spPr>
          <a:xfrm>
            <a:off x="457200" y="1981200"/>
            <a:ext cx="8229600" cy="3886200"/>
          </a:xfrm>
        </p:spPr>
        <p:txBody>
          <a:bodyPr/>
          <a:lstStyle/>
          <a:p>
            <a:pPr marL="0" indent="0">
              <a:buNone/>
            </a:pPr>
            <a:r>
              <a:rPr lang="en-US" sz="1600" dirty="0" smtClean="0"/>
              <a:t>Variables to consider</a:t>
            </a:r>
          </a:p>
          <a:p>
            <a:r>
              <a:rPr lang="en-US" sz="1600" dirty="0" smtClean="0"/>
              <a:t>Employer’s cost</a:t>
            </a:r>
          </a:p>
          <a:p>
            <a:pPr lvl="1"/>
            <a:r>
              <a:rPr lang="en-US" sz="1600" dirty="0" smtClean="0"/>
              <a:t>The coverage offered is tax deductible to the employer</a:t>
            </a:r>
          </a:p>
          <a:p>
            <a:pPr lvl="1"/>
            <a:r>
              <a:rPr lang="en-US" sz="1600" dirty="0" smtClean="0"/>
              <a:t>Potential need to increase salary to compensate for the reduction in total compensation (if eliminating existing coverage)</a:t>
            </a:r>
          </a:p>
          <a:p>
            <a:r>
              <a:rPr lang="en-US" sz="1600" dirty="0" smtClean="0"/>
              <a:t>Employee’s cost</a:t>
            </a:r>
          </a:p>
          <a:p>
            <a:pPr lvl="1"/>
            <a:r>
              <a:rPr lang="en-US" sz="1600" dirty="0" smtClean="0"/>
              <a:t>The cost of individual coverage is NOT tax deductible to the employee (as opposed to their contribution to employer coverage which is tax deductible) </a:t>
            </a:r>
          </a:p>
          <a:p>
            <a:pPr lvl="1"/>
            <a:r>
              <a:rPr lang="en-US" sz="1600" dirty="0" smtClean="0"/>
              <a:t>Coverage might be more expensive than their employer coverage is now, especially if they are not eligible for subsidies</a:t>
            </a:r>
          </a:p>
          <a:p>
            <a:pPr lvl="1"/>
            <a:r>
              <a:rPr lang="en-US" sz="1600" dirty="0">
                <a:solidFill>
                  <a:schemeClr val="tx1"/>
                </a:solidFill>
              </a:rPr>
              <a:t>If an INDIVIDUAL has access to affordable coverage at work (defined as costing less than 9.5% of income for individual coverage), then the FAMILY cannot access subsidies in the </a:t>
            </a:r>
            <a:r>
              <a:rPr lang="en-US" sz="1600" dirty="0" smtClean="0">
                <a:solidFill>
                  <a:schemeClr val="tx1"/>
                </a:solidFill>
              </a:rPr>
              <a:t>Marketplace</a:t>
            </a:r>
            <a:endParaRPr lang="en-US" sz="1600" dirty="0" smtClean="0"/>
          </a:p>
          <a:p>
            <a:r>
              <a:rPr lang="en-US" sz="1600" dirty="0" smtClean="0"/>
              <a:t>What </a:t>
            </a:r>
            <a:r>
              <a:rPr lang="en-US" sz="1600" dirty="0"/>
              <a:t>is the competition </a:t>
            </a:r>
            <a:r>
              <a:rPr lang="en-US" sz="1600" dirty="0" smtClean="0"/>
              <a:t>doing</a:t>
            </a:r>
          </a:p>
          <a:p>
            <a:pPr lvl="1"/>
            <a:r>
              <a:rPr lang="en-US" sz="1600" dirty="0" smtClean="0"/>
              <a:t>Impact of decision in attracting and retaining employees</a:t>
            </a:r>
          </a:p>
        </p:txBody>
      </p:sp>
    </p:spTree>
    <p:extLst>
      <p:ext uri="{BB962C8B-B14F-4D97-AF65-F5344CB8AC3E}">
        <p14:creationId xmlns="" xmlns:p14="http://schemas.microsoft.com/office/powerpoint/2010/main" val="1354037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Businesses Specific Resources</a:t>
            </a:r>
            <a:endParaRPr lang="en-US" sz="4000" dirty="0"/>
          </a:p>
        </p:txBody>
      </p:sp>
      <p:sp>
        <p:nvSpPr>
          <p:cNvPr id="3" name="Content Placeholder 2"/>
          <p:cNvSpPr>
            <a:spLocks noGrp="1"/>
          </p:cNvSpPr>
          <p:nvPr>
            <p:ph idx="1"/>
          </p:nvPr>
        </p:nvSpPr>
        <p:spPr>
          <a:xfrm>
            <a:off x="381000" y="1447800"/>
            <a:ext cx="8229600" cy="3886200"/>
          </a:xfrm>
        </p:spPr>
        <p:txBody>
          <a:bodyPr/>
          <a:lstStyle/>
          <a:p>
            <a:pPr>
              <a:defRPr/>
            </a:pPr>
            <a:r>
              <a:rPr lang="en-US" sz="2400" dirty="0"/>
              <a:t>Government (business focused</a:t>
            </a:r>
            <a:r>
              <a:rPr lang="en-US" sz="2400" dirty="0" smtClean="0"/>
              <a:t>):</a:t>
            </a:r>
          </a:p>
          <a:p>
            <a:pPr marL="0" indent="0">
              <a:buNone/>
              <a:defRPr/>
            </a:pPr>
            <a:r>
              <a:rPr lang="en-US" sz="2400" u="sng" dirty="0" smtClean="0">
                <a:hlinkClick r:id="rId3"/>
              </a:rPr>
              <a:t>http</a:t>
            </a:r>
            <a:r>
              <a:rPr lang="en-US" sz="2400" u="sng" dirty="0">
                <a:hlinkClick r:id="rId3"/>
              </a:rPr>
              <a:t>://</a:t>
            </a:r>
            <a:r>
              <a:rPr lang="en-US" sz="2400" u="sng" dirty="0" smtClean="0">
                <a:hlinkClick r:id="rId3"/>
              </a:rPr>
              <a:t>business.usa.gov/healthcare</a:t>
            </a:r>
            <a:endParaRPr lang="en-US" sz="2400" u="sng" dirty="0" smtClean="0"/>
          </a:p>
          <a:p>
            <a:pPr marL="400050"/>
            <a:r>
              <a:rPr lang="en-US" sz="2400" dirty="0" smtClean="0"/>
              <a:t>Department of Labor FAQs:</a:t>
            </a:r>
          </a:p>
          <a:p>
            <a:pPr marL="57150" indent="0">
              <a:buNone/>
            </a:pPr>
            <a:r>
              <a:rPr lang="en-US" sz="2400" dirty="0" smtClean="0">
                <a:hlinkClick r:id="rId4"/>
              </a:rPr>
              <a:t>http://www.dol.gov/ebsa/faqs/</a:t>
            </a:r>
            <a:r>
              <a:rPr lang="en-US" sz="2400" dirty="0" smtClean="0"/>
              <a:t> </a:t>
            </a:r>
          </a:p>
          <a:p>
            <a:pPr marL="400050"/>
            <a:r>
              <a:rPr lang="en-US" sz="2400" dirty="0" smtClean="0"/>
              <a:t>IRS:</a:t>
            </a:r>
          </a:p>
          <a:p>
            <a:pPr marL="57150" indent="0">
              <a:buNone/>
            </a:pPr>
            <a:r>
              <a:rPr lang="en-US" sz="2400" u="sng" dirty="0" smtClean="0">
                <a:hlinkClick r:id="rId5"/>
              </a:rPr>
              <a:t>http</a:t>
            </a:r>
            <a:r>
              <a:rPr lang="en-US" sz="2400" u="sng" dirty="0">
                <a:hlinkClick r:id="rId5"/>
              </a:rPr>
              <a:t>://</a:t>
            </a:r>
            <a:r>
              <a:rPr lang="en-US" sz="2400" u="sng" dirty="0" smtClean="0">
                <a:hlinkClick r:id="rId5"/>
              </a:rPr>
              <a:t>www.irs.gov/uac/Affordable-Care-Act-Tax-Provisions</a:t>
            </a:r>
            <a:endParaRPr lang="en-US" sz="2400" u="sng" dirty="0" smtClean="0"/>
          </a:p>
          <a:p>
            <a:pPr marL="57150" indent="0">
              <a:buNone/>
            </a:pPr>
            <a:endParaRPr lang="en-US" sz="2400" dirty="0" smtClean="0"/>
          </a:p>
        </p:txBody>
      </p:sp>
    </p:spTree>
    <p:extLst>
      <p:ext uri="{BB962C8B-B14F-4D97-AF65-F5344CB8AC3E}">
        <p14:creationId xmlns="" xmlns:p14="http://schemas.microsoft.com/office/powerpoint/2010/main" val="387840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533400" y="533400"/>
            <a:ext cx="8229600" cy="1143000"/>
          </a:xfrm>
        </p:spPr>
        <p:txBody>
          <a:bodyPr/>
          <a:lstStyle/>
          <a:p>
            <a:pPr eaLnBrk="1" hangingPunct="1"/>
            <a:r>
              <a:rPr lang="en-US" sz="4000" dirty="0" smtClean="0"/>
              <a:t>ACA Overview </a:t>
            </a:r>
          </a:p>
        </p:txBody>
      </p:sp>
      <p:sp>
        <p:nvSpPr>
          <p:cNvPr id="31746" name="Content Placeholder 2"/>
          <p:cNvSpPr>
            <a:spLocks noGrp="1"/>
          </p:cNvSpPr>
          <p:nvPr>
            <p:ph idx="1"/>
          </p:nvPr>
        </p:nvSpPr>
        <p:spPr>
          <a:xfrm>
            <a:off x="685800" y="1600200"/>
            <a:ext cx="8229600" cy="3886200"/>
          </a:xfrm>
        </p:spPr>
        <p:txBody>
          <a:bodyPr/>
          <a:lstStyle/>
          <a:p>
            <a:pPr eaLnBrk="1" hangingPunct="1">
              <a:buFont typeface="Wingdings" pitchFamily="2" charset="2"/>
              <a:buChar char="¨"/>
            </a:pPr>
            <a:r>
              <a:rPr lang="en-US" sz="2400" dirty="0" smtClean="0"/>
              <a:t>Universal access to health coverage – two pronged approach.</a:t>
            </a:r>
          </a:p>
          <a:p>
            <a:pPr lvl="2" eaLnBrk="1" hangingPunct="1"/>
            <a:r>
              <a:rPr lang="en-US" dirty="0" smtClean="0"/>
              <a:t>Expansions to public programs (Medicaid): state decision, so far not in Maine</a:t>
            </a:r>
          </a:p>
          <a:p>
            <a:pPr lvl="2" eaLnBrk="1" hangingPunct="1"/>
            <a:r>
              <a:rPr lang="en-US" dirty="0" smtClean="0"/>
              <a:t>Expansion of private programs: options for individuals and small businesses</a:t>
            </a:r>
          </a:p>
          <a:p>
            <a:pPr eaLnBrk="1" hangingPunct="1">
              <a:buFont typeface="Wingdings" pitchFamily="2" charset="2"/>
              <a:buChar char="¨"/>
            </a:pPr>
            <a:r>
              <a:rPr lang="en-US" sz="2400" dirty="0" smtClean="0"/>
              <a:t>Insurance Reform at the Federal Level</a:t>
            </a:r>
          </a:p>
          <a:p>
            <a:pPr lvl="2" eaLnBrk="1" hangingPunct="1"/>
            <a:r>
              <a:rPr lang="en-US" dirty="0" smtClean="0"/>
              <a:t>Patients’ Bill of Rights</a:t>
            </a:r>
          </a:p>
          <a:p>
            <a:pPr lvl="2" eaLnBrk="1" hangingPunct="1"/>
            <a:r>
              <a:rPr lang="en-US" dirty="0" smtClean="0"/>
              <a:t>Holding Insurance Companies Accountable</a:t>
            </a:r>
          </a:p>
          <a:p>
            <a:pPr eaLnBrk="1" hangingPunct="1">
              <a:buFont typeface="Wingdings" pitchFamily="2" charset="2"/>
              <a:buChar char="¨"/>
            </a:pPr>
            <a:r>
              <a:rPr lang="en-US" sz="2400" dirty="0" smtClean="0"/>
              <a:t>Workforce Expansion and Quality Improvement Provisions</a:t>
            </a:r>
          </a:p>
        </p:txBody>
      </p:sp>
    </p:spTree>
    <p:extLst>
      <p:ext uri="{BB962C8B-B14F-4D97-AF65-F5344CB8AC3E}">
        <p14:creationId xmlns="" xmlns:p14="http://schemas.microsoft.com/office/powerpoint/2010/main" val="1315757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Businesses Specific Resources</a:t>
            </a:r>
            <a:endParaRPr lang="en-US" sz="4000" dirty="0"/>
          </a:p>
        </p:txBody>
      </p:sp>
      <p:sp>
        <p:nvSpPr>
          <p:cNvPr id="3" name="Content Placeholder 2"/>
          <p:cNvSpPr>
            <a:spLocks noGrp="1"/>
          </p:cNvSpPr>
          <p:nvPr>
            <p:ph idx="1"/>
          </p:nvPr>
        </p:nvSpPr>
        <p:spPr>
          <a:xfrm>
            <a:off x="381000" y="1447800"/>
            <a:ext cx="8229600" cy="3886200"/>
          </a:xfrm>
        </p:spPr>
        <p:txBody>
          <a:bodyPr/>
          <a:lstStyle/>
          <a:p>
            <a:pPr>
              <a:defRPr/>
            </a:pPr>
            <a:r>
              <a:rPr lang="en-US" sz="2400" dirty="0" smtClean="0"/>
              <a:t>Healthcare.gov tax credit estimator:</a:t>
            </a:r>
          </a:p>
          <a:p>
            <a:pPr>
              <a:buNone/>
              <a:defRPr/>
            </a:pPr>
            <a:r>
              <a:rPr lang="en-US" sz="2400" dirty="0" smtClean="0">
                <a:hlinkClick r:id="rId3"/>
              </a:rPr>
              <a:t>https://www.healthcare.gov/small-business-tax-credit-calculator/</a:t>
            </a:r>
            <a:endParaRPr lang="en-US" sz="2400" dirty="0"/>
          </a:p>
          <a:p>
            <a:pPr>
              <a:defRPr/>
            </a:pPr>
            <a:r>
              <a:rPr lang="en-US" sz="2400" dirty="0" smtClean="0"/>
              <a:t>Healthcare.gov Full-time Equivalent Employee (FTE) Calculator:</a:t>
            </a:r>
          </a:p>
          <a:p>
            <a:pPr>
              <a:buNone/>
              <a:defRPr/>
            </a:pPr>
            <a:r>
              <a:rPr lang="en-US" sz="2400" dirty="0" smtClean="0">
                <a:hlinkClick r:id="rId4"/>
              </a:rPr>
              <a:t>https://www.healthcare.gov/fte-calculator/</a:t>
            </a:r>
            <a:endParaRPr lang="en-US" sz="2400" dirty="0" smtClean="0"/>
          </a:p>
          <a:p>
            <a:pPr>
              <a:defRPr/>
            </a:pPr>
            <a:r>
              <a:rPr lang="en-US" sz="2400" dirty="0" smtClean="0"/>
              <a:t>U C Berkeley Summary of Provisions Affecting Employer-Sponsored Insurance</a:t>
            </a:r>
          </a:p>
          <a:p>
            <a:pPr marL="57150" indent="0">
              <a:buNone/>
            </a:pPr>
            <a:r>
              <a:rPr lang="en-US" sz="2400" dirty="0" smtClean="0">
                <a:hlinkClick r:id="rId5"/>
              </a:rPr>
              <a:t>http://laborcenter.berkeley.edu/pdf/2010/ppaca10.pdf</a:t>
            </a:r>
            <a:endParaRPr lang="en-US" sz="2400" dirty="0" smtClean="0"/>
          </a:p>
        </p:txBody>
      </p:sp>
    </p:spTree>
    <p:extLst>
      <p:ext uri="{BB962C8B-B14F-4D97-AF65-F5344CB8AC3E}">
        <p14:creationId xmlns="" xmlns:p14="http://schemas.microsoft.com/office/powerpoint/2010/main" val="3878402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533400" y="533400"/>
            <a:ext cx="8229600" cy="1143000"/>
          </a:xfrm>
        </p:spPr>
        <p:txBody>
          <a:bodyPr/>
          <a:lstStyle/>
          <a:p>
            <a:pPr eaLnBrk="1" hangingPunct="1"/>
            <a:r>
              <a:rPr lang="en-US" sz="4000" smtClean="0"/>
              <a:t>ACA Overview (cont.) </a:t>
            </a:r>
            <a:endParaRPr lang="en-US" sz="4000" dirty="0" smtClean="0"/>
          </a:p>
        </p:txBody>
      </p:sp>
      <p:sp>
        <p:nvSpPr>
          <p:cNvPr id="31746" name="Content Placeholder 2"/>
          <p:cNvSpPr>
            <a:spLocks noGrp="1"/>
          </p:cNvSpPr>
          <p:nvPr>
            <p:ph idx="1"/>
          </p:nvPr>
        </p:nvSpPr>
        <p:spPr>
          <a:xfrm>
            <a:off x="685800" y="1600200"/>
            <a:ext cx="8229600" cy="3886200"/>
          </a:xfrm>
        </p:spPr>
        <p:txBody>
          <a:bodyPr/>
          <a:lstStyle/>
          <a:p>
            <a:pPr>
              <a:buFont typeface="Wingdings" pitchFamily="2" charset="2"/>
              <a:buChar char="¨"/>
            </a:pPr>
            <a:r>
              <a:rPr lang="en-US" sz="2400" dirty="0" smtClean="0"/>
              <a:t>“One of the greatest defects of the ACA is its complexity. That complexity has required the Obama administration to exercise considerable creativity in implementing the law.  But the law’s complexity simply follows from the fact that the drafters of the ACA attempted to build on, rather than to radically change, our current, impossibly complex, health care system.” </a:t>
            </a:r>
          </a:p>
          <a:p>
            <a:pPr lvl="1">
              <a:buNone/>
            </a:pPr>
            <a:r>
              <a:rPr lang="en-US" sz="2000" dirty="0" smtClean="0"/>
              <a:t>	Tim Jost, Health Affairs 9/2/14</a:t>
            </a:r>
          </a:p>
        </p:txBody>
      </p:sp>
    </p:spTree>
    <p:extLst>
      <p:ext uri="{BB962C8B-B14F-4D97-AF65-F5344CB8AC3E}">
        <p14:creationId xmlns="" xmlns:p14="http://schemas.microsoft.com/office/powerpoint/2010/main" val="1315757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What’s Happening Now</a:t>
            </a:r>
          </a:p>
        </p:txBody>
      </p:sp>
      <p:sp>
        <p:nvSpPr>
          <p:cNvPr id="38914" name="Content Placeholder 2"/>
          <p:cNvSpPr>
            <a:spLocks noGrp="1"/>
          </p:cNvSpPr>
          <p:nvPr>
            <p:ph idx="1"/>
          </p:nvPr>
        </p:nvSpPr>
        <p:spPr>
          <a:xfrm>
            <a:off x="457200" y="1447800"/>
            <a:ext cx="8229600" cy="3886200"/>
          </a:xfrm>
        </p:spPr>
        <p:txBody>
          <a:bodyPr/>
          <a:lstStyle/>
          <a:p>
            <a:r>
              <a:rPr lang="en-US" sz="2200" dirty="0" smtClean="0"/>
              <a:t>Effective now</a:t>
            </a:r>
            <a:endParaRPr lang="en-US" sz="2200" dirty="0"/>
          </a:p>
          <a:p>
            <a:pPr lvl="1"/>
            <a:r>
              <a:rPr lang="en-US" sz="2200" dirty="0"/>
              <a:t>Minimum Credible Coverage Requirement: Mandate for Individuals to Have Health Coverage</a:t>
            </a:r>
          </a:p>
          <a:p>
            <a:pPr lvl="1"/>
            <a:r>
              <a:rPr lang="en-US" sz="2200" dirty="0"/>
              <a:t>Marketplace Coverage and Subsidies </a:t>
            </a:r>
          </a:p>
          <a:p>
            <a:pPr lvl="1"/>
            <a:r>
              <a:rPr lang="en-US" sz="2200" dirty="0"/>
              <a:t>Plan reforms including Essential Health </a:t>
            </a:r>
            <a:r>
              <a:rPr lang="en-US" sz="2200" dirty="0" smtClean="0"/>
              <a:t>Benefits and no cost sharing preventative services</a:t>
            </a:r>
            <a:endParaRPr lang="en-US" sz="2200" dirty="0"/>
          </a:p>
          <a:p>
            <a:pPr lvl="1"/>
            <a:r>
              <a:rPr lang="en-US" sz="2200" dirty="0"/>
              <a:t>Risk Adjustment Programs</a:t>
            </a:r>
          </a:p>
          <a:p>
            <a:pPr eaLnBrk="1" hangingPunct="1">
              <a:buNone/>
            </a:pPr>
            <a:endParaRPr lang="en-US" sz="2200" dirty="0" smtClean="0"/>
          </a:p>
        </p:txBody>
      </p:sp>
    </p:spTree>
    <p:extLst>
      <p:ext uri="{BB962C8B-B14F-4D97-AF65-F5344CB8AC3E}">
        <p14:creationId xmlns="" xmlns:p14="http://schemas.microsoft.com/office/powerpoint/2010/main" val="254140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Employer Mandate/Play-or-pay</a:t>
            </a:r>
          </a:p>
        </p:txBody>
      </p:sp>
      <p:sp>
        <p:nvSpPr>
          <p:cNvPr id="38914" name="Content Placeholder 2"/>
          <p:cNvSpPr>
            <a:spLocks noGrp="1"/>
          </p:cNvSpPr>
          <p:nvPr>
            <p:ph idx="1"/>
          </p:nvPr>
        </p:nvSpPr>
        <p:spPr>
          <a:xfrm>
            <a:off x="457200" y="1371600"/>
            <a:ext cx="8229600" cy="3886200"/>
          </a:xfrm>
        </p:spPr>
        <p:txBody>
          <a:bodyPr/>
          <a:lstStyle/>
          <a:p>
            <a:pPr>
              <a:buClr>
                <a:srgbClr val="0099CC"/>
              </a:buClr>
            </a:pPr>
            <a:endParaRPr lang="en-US" sz="2400" dirty="0">
              <a:solidFill>
                <a:schemeClr val="tx1"/>
              </a:solidFill>
            </a:endParaRPr>
          </a:p>
          <a:p>
            <a:pPr eaLnBrk="1" hangingPunct="1"/>
            <a:r>
              <a:rPr lang="en-US" sz="2400" dirty="0" smtClean="0"/>
              <a:t>2014:  No employer requirements</a:t>
            </a:r>
          </a:p>
          <a:p>
            <a:pPr eaLnBrk="1" hangingPunct="1"/>
            <a:r>
              <a:rPr lang="en-US" sz="2400" dirty="0" smtClean="0"/>
              <a:t>2015:  Employers with 100+ FTEs must offer to at least 70% of full-time employees</a:t>
            </a:r>
          </a:p>
          <a:p>
            <a:pPr eaLnBrk="1" hangingPunct="1"/>
            <a:r>
              <a:rPr lang="en-US" sz="2400" dirty="0" smtClean="0"/>
              <a:t>2016: Employers with 50+ FTEs must offer to at least 95% of full-time employees</a:t>
            </a:r>
          </a:p>
          <a:p>
            <a:r>
              <a:rPr lang="en-US" sz="2400" dirty="0" smtClean="0"/>
              <a:t>Time uncertain pending final regulations: Employers with 200+ FTEs must auto-enroll eligible employees</a:t>
            </a:r>
          </a:p>
        </p:txBody>
      </p:sp>
    </p:spTree>
    <p:extLst>
      <p:ext uri="{BB962C8B-B14F-4D97-AF65-F5344CB8AC3E}">
        <p14:creationId xmlns="" xmlns:p14="http://schemas.microsoft.com/office/powerpoint/2010/main" val="852374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Plan Reforms</a:t>
            </a:r>
          </a:p>
        </p:txBody>
      </p:sp>
      <p:sp>
        <p:nvSpPr>
          <p:cNvPr id="38914" name="Content Placeholder 2"/>
          <p:cNvSpPr>
            <a:spLocks noGrp="1"/>
          </p:cNvSpPr>
          <p:nvPr>
            <p:ph idx="1"/>
          </p:nvPr>
        </p:nvSpPr>
        <p:spPr>
          <a:xfrm>
            <a:off x="457200" y="1524000"/>
            <a:ext cx="8229600" cy="3886200"/>
          </a:xfrm>
        </p:spPr>
        <p:txBody>
          <a:bodyPr/>
          <a:lstStyle/>
          <a:p>
            <a:pPr marL="0" indent="0">
              <a:buNone/>
            </a:pPr>
            <a:r>
              <a:rPr lang="en-US" sz="2400" dirty="0" smtClean="0"/>
              <a:t>These </a:t>
            </a:r>
            <a:r>
              <a:rPr lang="en-US" sz="2400" dirty="0"/>
              <a:t>apply to insured plans </a:t>
            </a:r>
            <a:r>
              <a:rPr lang="en-US" sz="2400" dirty="0" smtClean="0"/>
              <a:t>for individuals and small groups, sold </a:t>
            </a:r>
            <a:r>
              <a:rPr lang="en-US" sz="2400" dirty="0"/>
              <a:t>on or off the Marketplace</a:t>
            </a:r>
          </a:p>
          <a:p>
            <a:pPr lvl="0"/>
            <a:r>
              <a:rPr lang="en-US" sz="2400" dirty="0"/>
              <a:t>No cancellations due to illness</a:t>
            </a:r>
          </a:p>
          <a:p>
            <a:pPr lvl="0"/>
            <a:r>
              <a:rPr lang="en-US" sz="2400" dirty="0"/>
              <a:t>No lifetime limits</a:t>
            </a:r>
          </a:p>
          <a:p>
            <a:pPr lvl="0"/>
            <a:r>
              <a:rPr lang="en-US" sz="2400" dirty="0"/>
              <a:t>No pre-existing condition exclusions</a:t>
            </a:r>
          </a:p>
          <a:p>
            <a:pPr lvl="0"/>
            <a:r>
              <a:rPr lang="en-US" sz="2400" dirty="0"/>
              <a:t>No-cost preventive services </a:t>
            </a:r>
          </a:p>
          <a:p>
            <a:pPr lvl="0"/>
            <a:r>
              <a:rPr lang="en-US" sz="2400" dirty="0" smtClean="0"/>
              <a:t>Out-of-pocket </a:t>
            </a:r>
            <a:r>
              <a:rPr lang="en-US" sz="2400" dirty="0"/>
              <a:t>maximum of $6,350 per individual ($12,700 per family</a:t>
            </a:r>
            <a:r>
              <a:rPr lang="en-US" sz="2400" dirty="0" smtClean="0"/>
              <a:t>) (applies to in-network services only)</a:t>
            </a:r>
            <a:endParaRPr lang="en-US" sz="2400" dirty="0"/>
          </a:p>
          <a:p>
            <a:pPr eaLnBrk="1" hangingPunct="1"/>
            <a:endParaRPr lang="en-US" sz="2300" dirty="0" smtClean="0"/>
          </a:p>
        </p:txBody>
      </p:sp>
    </p:spTree>
    <p:extLst>
      <p:ext uri="{BB962C8B-B14F-4D97-AF65-F5344CB8AC3E}">
        <p14:creationId xmlns="" xmlns:p14="http://schemas.microsoft.com/office/powerpoint/2010/main" val="1443034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Marketplaces (Exchanges)</a:t>
            </a:r>
          </a:p>
        </p:txBody>
      </p:sp>
      <p:sp>
        <p:nvSpPr>
          <p:cNvPr id="38914" name="Content Placeholder 2"/>
          <p:cNvSpPr>
            <a:spLocks noGrp="1"/>
          </p:cNvSpPr>
          <p:nvPr>
            <p:ph idx="1"/>
          </p:nvPr>
        </p:nvSpPr>
        <p:spPr>
          <a:xfrm>
            <a:off x="457200" y="1600200"/>
            <a:ext cx="8229600" cy="3886200"/>
          </a:xfrm>
        </p:spPr>
        <p:txBody>
          <a:bodyPr/>
          <a:lstStyle/>
          <a:p>
            <a:pPr eaLnBrk="1" hangingPunct="1"/>
            <a:r>
              <a:rPr lang="en-US" sz="2300" dirty="0" smtClean="0"/>
              <a:t>An Exchange is a Marketplace that is an easier way to shop for health insurance (now referred to as the Marketplace):  </a:t>
            </a:r>
            <a:r>
              <a:rPr lang="en-US" sz="2300" dirty="0" smtClean="0">
                <a:hlinkClick r:id="rId3"/>
              </a:rPr>
              <a:t>www.healthcare.gov</a:t>
            </a:r>
            <a:r>
              <a:rPr lang="en-US" sz="2300" dirty="0" smtClean="0"/>
              <a:t> </a:t>
            </a:r>
          </a:p>
          <a:p>
            <a:r>
              <a:rPr lang="en-US" sz="2300" dirty="0">
                <a:solidFill>
                  <a:schemeClr val="tx1"/>
                </a:solidFill>
              </a:rPr>
              <a:t>Two Marketplaces: Individual and the Small Business Health Options Program </a:t>
            </a:r>
            <a:r>
              <a:rPr lang="en-US" sz="2300" dirty="0" smtClean="0">
                <a:solidFill>
                  <a:schemeClr val="tx1"/>
                </a:solidFill>
              </a:rPr>
              <a:t>(SHOP)</a:t>
            </a:r>
            <a:endParaRPr lang="en-US" sz="2300" dirty="0">
              <a:solidFill>
                <a:schemeClr val="tx1"/>
              </a:solidFill>
            </a:endParaRPr>
          </a:p>
          <a:p>
            <a:pPr eaLnBrk="1" hangingPunct="1"/>
            <a:r>
              <a:rPr lang="en-US" sz="2300" dirty="0" smtClean="0"/>
              <a:t>The Marketplace provides a way to compare and review choices in a consumer-friendly “apples to apples” format</a:t>
            </a:r>
          </a:p>
          <a:p>
            <a:r>
              <a:rPr lang="en-US" sz="2300" dirty="0" smtClean="0">
                <a:solidFill>
                  <a:schemeClr val="tx1"/>
                </a:solidFill>
              </a:rPr>
              <a:t>Standardized plan levels</a:t>
            </a:r>
          </a:p>
          <a:p>
            <a:r>
              <a:rPr lang="en-US" sz="2300" dirty="0" smtClean="0">
                <a:solidFill>
                  <a:schemeClr val="tx1"/>
                </a:solidFill>
              </a:rPr>
              <a:t>Note sole-proprietors use the Individual Marketplace</a:t>
            </a:r>
            <a:endParaRPr lang="en-US" sz="2300" dirty="0" smtClean="0"/>
          </a:p>
          <a:p>
            <a:pPr eaLnBrk="1" hangingPunct="1"/>
            <a:endParaRPr lang="en-US" sz="2300" dirty="0" smtClean="0"/>
          </a:p>
        </p:txBody>
      </p:sp>
    </p:spTree>
    <p:extLst>
      <p:ext uri="{BB962C8B-B14F-4D97-AF65-F5344CB8AC3E}">
        <p14:creationId xmlns="" xmlns:p14="http://schemas.microsoft.com/office/powerpoint/2010/main" val="852374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28600"/>
            <a:ext cx="8229600" cy="1371600"/>
          </a:xfrm>
        </p:spPr>
        <p:txBody>
          <a:bodyPr/>
          <a:lstStyle/>
          <a:p>
            <a:pPr marL="342900" indent="-342900" eaLnBrk="1" hangingPunct="1"/>
            <a:r>
              <a:rPr lang="en-US" sz="4000" dirty="0" smtClean="0">
                <a:cs typeface="Arial" charset="0"/>
              </a:rPr>
              <a:t>Marketplaces (cont.)</a:t>
            </a:r>
          </a:p>
        </p:txBody>
      </p:sp>
      <p:sp>
        <p:nvSpPr>
          <p:cNvPr id="38914" name="Content Placeholder 2"/>
          <p:cNvSpPr>
            <a:spLocks noGrp="1"/>
          </p:cNvSpPr>
          <p:nvPr>
            <p:ph idx="1"/>
          </p:nvPr>
        </p:nvSpPr>
        <p:spPr>
          <a:xfrm>
            <a:off x="457200" y="1981200"/>
            <a:ext cx="8229600" cy="3886200"/>
          </a:xfrm>
        </p:spPr>
        <p:txBody>
          <a:bodyPr/>
          <a:lstStyle/>
          <a:p>
            <a:r>
              <a:rPr lang="en-US" sz="2300" dirty="0" smtClean="0"/>
              <a:t>Individual enrollment annually or at “qualifying event”</a:t>
            </a:r>
          </a:p>
          <a:p>
            <a:pPr eaLnBrk="1" hangingPunct="1"/>
            <a:r>
              <a:rPr lang="en-US" sz="2300" dirty="0" smtClean="0"/>
              <a:t>The initial individual open-enrollment period has now ended.  Next individual open-enrollment begins November 15, 2014</a:t>
            </a:r>
          </a:p>
          <a:p>
            <a:pPr eaLnBrk="1" hangingPunct="1"/>
            <a:r>
              <a:rPr lang="en-US" sz="2300" dirty="0" smtClean="0"/>
              <a:t>Auto re-enrollment for many already enrolled (some potential issues)</a:t>
            </a:r>
          </a:p>
          <a:p>
            <a:pPr eaLnBrk="1" hangingPunct="1"/>
            <a:r>
              <a:rPr lang="en-US" sz="2300" dirty="0" smtClean="0"/>
              <a:t>Small Groups are not subject to the annual open-enrollment period</a:t>
            </a:r>
          </a:p>
          <a:p>
            <a:pPr eaLnBrk="1" hangingPunct="1"/>
            <a:endParaRPr lang="en-US" sz="2300" dirty="0" smtClean="0"/>
          </a:p>
        </p:txBody>
      </p:sp>
    </p:spTree>
    <p:extLst>
      <p:ext uri="{BB962C8B-B14F-4D97-AF65-F5344CB8AC3E}">
        <p14:creationId xmlns="" xmlns:p14="http://schemas.microsoft.com/office/powerpoint/2010/main" val="852374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HC_Ditre_PPT_TEMPLATE">
  <a:themeElements>
    <a:clrScheme name="Pixel 15">
      <a:dk1>
        <a:srgbClr val="000000"/>
      </a:dk1>
      <a:lt1>
        <a:srgbClr val="FFFFFF"/>
      </a:lt1>
      <a:dk2>
        <a:srgbClr val="000000"/>
      </a:dk2>
      <a:lt2>
        <a:srgbClr val="006EAF"/>
      </a:lt2>
      <a:accent1>
        <a:srgbClr val="B3EBFF"/>
      </a:accent1>
      <a:accent2>
        <a:srgbClr val="0099CC"/>
      </a:accent2>
      <a:accent3>
        <a:srgbClr val="FFFFFF"/>
      </a:accent3>
      <a:accent4>
        <a:srgbClr val="000000"/>
      </a:accent4>
      <a:accent5>
        <a:srgbClr val="D6F3FF"/>
      </a:accent5>
      <a:accent6>
        <a:srgbClr val="008AB9"/>
      </a:accent6>
      <a:hlink>
        <a:srgbClr val="00709E"/>
      </a:hlink>
      <a:folHlink>
        <a:srgbClr val="AFDF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006EAF"/>
        </a:lt2>
        <a:accent1>
          <a:srgbClr val="B3EBFF"/>
        </a:accent1>
        <a:accent2>
          <a:srgbClr val="0099CC"/>
        </a:accent2>
        <a:accent3>
          <a:srgbClr val="FFFFFF"/>
        </a:accent3>
        <a:accent4>
          <a:srgbClr val="000000"/>
        </a:accent4>
        <a:accent5>
          <a:srgbClr val="D6F3FF"/>
        </a:accent5>
        <a:accent6>
          <a:srgbClr val="008AB9"/>
        </a:accent6>
        <a:hlink>
          <a:srgbClr val="00709E"/>
        </a:hlink>
        <a:folHlink>
          <a:srgbClr val="0068CC"/>
        </a:folHlink>
      </a:clrScheme>
      <a:clrMap bg1="lt1" tx1="dk1" bg2="lt2" tx2="dk2" accent1="accent1" accent2="accent2" accent3="accent3" accent4="accent4" accent5="accent5" accent6="accent6" hlink="hlink" folHlink="folHlink"/>
    </a:extraClrScheme>
    <a:extraClrScheme>
      <a:clrScheme name="Pixel 14">
        <a:dk1>
          <a:srgbClr val="000000"/>
        </a:dk1>
        <a:lt1>
          <a:srgbClr val="FFFFFF"/>
        </a:lt1>
        <a:dk2>
          <a:srgbClr val="000000"/>
        </a:dk2>
        <a:lt2>
          <a:srgbClr val="006EAF"/>
        </a:lt2>
        <a:accent1>
          <a:srgbClr val="B3EBFF"/>
        </a:accent1>
        <a:accent2>
          <a:srgbClr val="0099CC"/>
        </a:accent2>
        <a:accent3>
          <a:srgbClr val="FFFFFF"/>
        </a:accent3>
        <a:accent4>
          <a:srgbClr val="000000"/>
        </a:accent4>
        <a:accent5>
          <a:srgbClr val="D6F3FF"/>
        </a:accent5>
        <a:accent6>
          <a:srgbClr val="008AB9"/>
        </a:accent6>
        <a:hlink>
          <a:srgbClr val="00709E"/>
        </a:hlink>
        <a:folHlink>
          <a:srgbClr val="00BEDC"/>
        </a:folHlink>
      </a:clrScheme>
      <a:clrMap bg1="lt1" tx1="dk1" bg2="lt2" tx2="dk2" accent1="accent1" accent2="accent2" accent3="accent3" accent4="accent4" accent5="accent5" accent6="accent6" hlink="hlink" folHlink="folHlink"/>
    </a:extraClrScheme>
    <a:extraClrScheme>
      <a:clrScheme name="Pixel 15">
        <a:dk1>
          <a:srgbClr val="000000"/>
        </a:dk1>
        <a:lt1>
          <a:srgbClr val="FFFFFF"/>
        </a:lt1>
        <a:dk2>
          <a:srgbClr val="000000"/>
        </a:dk2>
        <a:lt2>
          <a:srgbClr val="006EAF"/>
        </a:lt2>
        <a:accent1>
          <a:srgbClr val="B3EBFF"/>
        </a:accent1>
        <a:accent2>
          <a:srgbClr val="0099CC"/>
        </a:accent2>
        <a:accent3>
          <a:srgbClr val="FFFFFF"/>
        </a:accent3>
        <a:accent4>
          <a:srgbClr val="000000"/>
        </a:accent4>
        <a:accent5>
          <a:srgbClr val="D6F3FF"/>
        </a:accent5>
        <a:accent6>
          <a:srgbClr val="008AB9"/>
        </a:accent6>
        <a:hlink>
          <a:srgbClr val="00709E"/>
        </a:hlink>
        <a:folHlink>
          <a:srgbClr val="AFD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CAHC_Ditre_PPT_TEMPLATE</Template>
  <TotalTime>16493</TotalTime>
  <Words>1718</Words>
  <Application>Microsoft Office PowerPoint</Application>
  <PresentationFormat>On-screen Show (4:3)</PresentationFormat>
  <Paragraphs>216</Paragraphs>
  <Slides>30</Slides>
  <Notes>25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CAHC_Ditre_PPT_TEMPLATE</vt:lpstr>
      <vt:lpstr>Slide 1</vt:lpstr>
      <vt:lpstr>Slide 2</vt:lpstr>
      <vt:lpstr>ACA Overview </vt:lpstr>
      <vt:lpstr>ACA Overview (cont.) </vt:lpstr>
      <vt:lpstr>What’s Happening Now</vt:lpstr>
      <vt:lpstr>Employer Mandate/Play-or-pay</vt:lpstr>
      <vt:lpstr>Plan Reforms</vt:lpstr>
      <vt:lpstr>Marketplaces (Exchanges)</vt:lpstr>
      <vt:lpstr>Marketplaces (cont.)</vt:lpstr>
      <vt:lpstr>SHOP (Small Business Health Options Program)</vt:lpstr>
      <vt:lpstr>SHOP</vt:lpstr>
      <vt:lpstr>SHOP</vt:lpstr>
      <vt:lpstr>What Insurers Are Participating in 2015 (Individual and Small Group)? </vt:lpstr>
      <vt:lpstr>What Dental Insurers Are Participating? </vt:lpstr>
      <vt:lpstr>Slide 15</vt:lpstr>
      <vt:lpstr>Employer Specifics </vt:lpstr>
      <vt:lpstr>Employer Specifics Additional Items (cont.)</vt:lpstr>
      <vt:lpstr>Employer Specifics Additional Items (cont.)</vt:lpstr>
      <vt:lpstr>Employer Specifics Additional Items (cont.)</vt:lpstr>
      <vt:lpstr>Premium Calculations</vt:lpstr>
      <vt:lpstr>Health Insurance Marketplace: Subsidies</vt:lpstr>
      <vt:lpstr>Slide 22</vt:lpstr>
      <vt:lpstr>Other Financial Help</vt:lpstr>
      <vt:lpstr>Affordability Issues:  The Family Glitch</vt:lpstr>
      <vt:lpstr>Affordability Issues:  Employee Coverage</vt:lpstr>
      <vt:lpstr>Employer-sponsored Coverage:  Common Issues/Questions (cont.)</vt:lpstr>
      <vt:lpstr>To offer or partially offer or not to offer, that is the question</vt:lpstr>
      <vt:lpstr>To offer or partially offer or not to offer, that is the question</vt:lpstr>
      <vt:lpstr>Businesses Specific Resources</vt:lpstr>
      <vt:lpstr>Businesses Specific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Stein</dc:creator>
  <cp:lastModifiedBy>Nancy Trottier</cp:lastModifiedBy>
  <cp:revision>332</cp:revision>
  <cp:lastPrinted>2013-05-06T15:58:10Z</cp:lastPrinted>
  <dcterms:created xsi:type="dcterms:W3CDTF">2012-06-18T12:43:05Z</dcterms:created>
  <dcterms:modified xsi:type="dcterms:W3CDTF">2014-10-08T17:28:26Z</dcterms:modified>
</cp:coreProperties>
</file>